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257" r:id="rId3"/>
    <p:sldId id="258" r:id="rId4"/>
    <p:sldId id="262" r:id="rId5"/>
    <p:sldId id="326" r:id="rId6"/>
    <p:sldId id="329" r:id="rId7"/>
    <p:sldId id="282" r:id="rId8"/>
    <p:sldId id="289" r:id="rId9"/>
    <p:sldId id="290" r:id="rId10"/>
    <p:sldId id="331" r:id="rId11"/>
    <p:sldId id="336" r:id="rId12"/>
    <p:sldId id="283" r:id="rId13"/>
    <p:sldId id="332" r:id="rId14"/>
    <p:sldId id="303" r:id="rId15"/>
    <p:sldId id="308" r:id="rId16"/>
    <p:sldId id="334" r:id="rId17"/>
    <p:sldId id="317" r:id="rId18"/>
    <p:sldId id="335" r:id="rId1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9A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2029" y="61849"/>
            <a:ext cx="7807959" cy="1976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kumimoji="0" b="0">
                <a:latin typeface="Arial" charset="0"/>
              </a:defRPr>
            </a:lvl2pPr>
          </a:lstStyle>
          <a:p>
            <a:pPr lvl="1">
              <a:defRPr/>
            </a:pPr>
            <a:fld id="{E7B9B028-21B0-4475-932F-86696A98744B}" type="slidenum">
              <a:rPr lang="ru-RU"/>
              <a:pPr lvl="1">
                <a:defRPr/>
              </a:pPr>
              <a:t>‹#›</a:t>
            </a:fld>
            <a:endParaRPr lang="ru-RU">
              <a:latin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81" y="2381"/>
            <a:ext cx="9141618" cy="68556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8028" y="355663"/>
            <a:ext cx="8187943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0706" y="1594738"/>
            <a:ext cx="7942586" cy="4414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&#1084;&#1080;&#1085;&#1086;&#1073;&#1088;&#1085;&#1072;&#1091;&#1082;&#1080;.&#1088;&#1092;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edu.gov.ru/" TargetMode="Externa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12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s7gub.ru/wp-content/uploads/2018/12/hello_html_31c44f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4"/>
          <p:cNvGraphicFramePr>
            <a:graphicFrameLocks noChangeAspect="1"/>
          </p:cNvGraphicFramePr>
          <p:nvPr/>
        </p:nvGraphicFramePr>
        <p:xfrm>
          <a:off x="142845" y="1214422"/>
          <a:ext cx="9001156" cy="6400800"/>
        </p:xfrm>
        <a:graphic>
          <a:graphicData uri="http://schemas.openxmlformats.org/presentationml/2006/ole">
            <p:oleObj spid="_x0000_s78850" name="Document" r:id="rId3" imgW="7989418" imgH="5759178" progId="Word.Document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14414" y="0"/>
            <a:ext cx="6715172" cy="109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14"/>
              </a:spcBef>
            </a:pPr>
            <a:r>
              <a:rPr lang="ru-RU" sz="2000" b="1" spc="-15" dirty="0" smtClean="0">
                <a:solidFill>
                  <a:srgbClr val="FF3300"/>
                </a:solidFill>
                <a:latin typeface="Times New Roman"/>
                <a:cs typeface="Times New Roman"/>
              </a:rPr>
              <a:t>Даты проведения и продолжительность </a:t>
            </a:r>
            <a:r>
              <a:rPr lang="ru-RU" sz="2000" b="1" spc="-20" dirty="0" smtClean="0">
                <a:solidFill>
                  <a:srgbClr val="FF3300"/>
                </a:solidFill>
                <a:latin typeface="Times New Roman"/>
                <a:cs typeface="Times New Roman"/>
              </a:rPr>
              <a:t>экзаменов </a:t>
            </a:r>
          </a:p>
          <a:p>
            <a:pPr marL="12700" algn="ctr">
              <a:lnSpc>
                <a:spcPct val="100000"/>
              </a:lnSpc>
              <a:spcBef>
                <a:spcPts val="414"/>
              </a:spcBef>
            </a:pPr>
            <a:r>
              <a:rPr lang="ru-RU" sz="2800" b="1" spc="-2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в 11 классах</a:t>
            </a:r>
            <a:r>
              <a:rPr lang="ru-RU" sz="2800" b="1" spc="25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800" b="1" spc="25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1400" b="1" spc="25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(приказ Минпросвещения от 17 ноября 2021 г. №834/1479 «Об утверждении единого расписания ЕГЭ… в 2022году»</a:t>
            </a:r>
            <a:endParaRPr lang="ru-RU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Рисунок 3" descr="https://estalsch8.edumsko.ru/uploads/2200/2186/section/145553/GIA11.jpg?1521796892035"/>
          <p:cNvPicPr/>
          <p:nvPr/>
        </p:nvPicPr>
        <p:blipFill>
          <a:blip r:embed="rId4"/>
          <a:srcRect l="24677" t="5429" r="25968" b="4000"/>
          <a:stretch>
            <a:fillRect/>
          </a:stretch>
        </p:blipFill>
        <p:spPr bwMode="auto">
          <a:xfrm>
            <a:off x="0" y="0"/>
            <a:ext cx="10001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4"/>
          <p:cNvGraphicFramePr>
            <a:graphicFrameLocks noChangeAspect="1"/>
          </p:cNvGraphicFramePr>
          <p:nvPr/>
        </p:nvGraphicFramePr>
        <p:xfrm>
          <a:off x="392113" y="1389063"/>
          <a:ext cx="8740775" cy="5854700"/>
        </p:xfrm>
        <a:graphic>
          <a:graphicData uri="http://schemas.openxmlformats.org/presentationml/2006/ole">
            <p:oleObj spid="_x0000_s95234" name="Document" r:id="rId3" imgW="7876183" imgH="5275024" progId="Word.Document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3108" y="285728"/>
            <a:ext cx="607223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14"/>
              </a:spcBef>
            </a:pPr>
            <a:r>
              <a:rPr lang="ru-RU" sz="20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Даты проведения и продолжительность </a:t>
            </a:r>
            <a:r>
              <a:rPr lang="ru-RU" sz="2000" b="1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экзаменов </a:t>
            </a:r>
            <a:r>
              <a:rPr lang="ru-RU" sz="2800" b="1" spc="-2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в 9 классах</a:t>
            </a:r>
            <a:r>
              <a:rPr lang="ru-RU" sz="2800" b="1" spc="25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1400" b="1" spc="25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(приказ Минпросвещения от 17 ноября 2021 г. №</a:t>
            </a:r>
            <a:r>
              <a:rPr lang="ru-RU" sz="1400" b="1" spc="25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836/1481 </a:t>
            </a:r>
            <a:r>
              <a:rPr lang="ru-RU" sz="1400" b="1" spc="25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«Об утверждении единого </a:t>
            </a:r>
            <a:r>
              <a:rPr lang="ru-RU" sz="1400" b="1" spc="25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расписания ОГЭ… в 2022 году» </a:t>
            </a:r>
            <a:endParaRPr lang="ru-RU" sz="1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4" descr="https://edu.gov39.ru/upload/medialibrary/c64/c6415e46aa7d79896fcb808c83cdde0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0"/>
            <a:ext cx="1143008" cy="1143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150" y="6466268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60" dirty="0">
                <a:solidFill>
                  <a:srgbClr val="8B8B8B"/>
                </a:solidFill>
                <a:latin typeface="Arial"/>
                <a:cs typeface="Arial"/>
              </a:rPr>
              <a:t>33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81" y="2381"/>
            <a:ext cx="9141618" cy="6855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2852"/>
            <a:ext cx="892971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Минимальное  количество баллов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ЕГЭ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общеобразовательным предметам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году для поступления в ВУЗ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приказа МИНОБРНАУКИ от  5 августа 2021 г. №  713)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285861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становить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минимальное количество баллов  единого государственного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экзамена по общеобразовательным предметам, …. По которым проводится прием на обучение, находящихся в ведении Министерства науки</a:t>
            </a:r>
          </a:p>
          <a:p>
            <a:pPr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высшего образования РФ… 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 l="22768" t="10826" r="7643" b="10256"/>
          <a:stretch>
            <a:fillRect/>
          </a:stretch>
        </p:blipFill>
        <p:spPr bwMode="auto">
          <a:xfrm>
            <a:off x="1571604" y="1928802"/>
            <a:ext cx="650085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3108" y="1071546"/>
            <a:ext cx="454602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69950" algn="ctr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/>
              <a:t>9 класс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0" y="1428736"/>
            <a:ext cx="9144000" cy="16690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1054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10" dirty="0">
                <a:latin typeface="Times New Roman"/>
                <a:cs typeface="Times New Roman"/>
              </a:rPr>
              <a:t>получившие </a:t>
            </a:r>
            <a:r>
              <a:rPr sz="1600" b="1" spc="-5" dirty="0">
                <a:latin typeface="Times New Roman"/>
                <a:cs typeface="Times New Roman"/>
              </a:rPr>
              <a:t>на </a:t>
            </a:r>
            <a:r>
              <a:rPr sz="1600" b="1" spc="-20" dirty="0">
                <a:latin typeface="Times New Roman"/>
                <a:cs typeface="Times New Roman"/>
              </a:rPr>
              <a:t>государственной итоговой  </a:t>
            </a:r>
            <a:r>
              <a:rPr sz="1600" b="1" spc="-5">
                <a:latin typeface="Times New Roman"/>
                <a:cs typeface="Times New Roman"/>
              </a:rPr>
              <a:t>аттестации </a:t>
            </a:r>
            <a:r>
              <a:rPr sz="1600" b="1" u="sng" spc="-2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неудовлетворительны</a:t>
            </a:r>
            <a:r>
              <a:rPr lang="ru-RU" sz="1600" b="1" u="sng" spc="-2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</a:t>
            </a:r>
            <a:r>
              <a:rPr sz="1600" b="1" u="sng" spc="-2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600" b="1" u="sng" spc="-2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4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результат</a:t>
            </a:r>
            <a:r>
              <a:rPr lang="ru-RU" sz="1600" b="1" u="sng" spc="-40" dirty="0" err="1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ы</a:t>
            </a:r>
            <a:r>
              <a:rPr lang="ru-RU" sz="1600" b="1" u="sng" spc="-4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не более чем</a:t>
            </a:r>
            <a:r>
              <a:rPr sz="1600" b="1" u="sng" spc="-40" smtClean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по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40">
                <a:solidFill>
                  <a:srgbClr val="FF0000"/>
                </a:solidFill>
                <a:latin typeface="Times New Roman"/>
                <a:cs typeface="Times New Roman"/>
              </a:rPr>
              <a:t>двум </a:t>
            </a:r>
            <a:r>
              <a:rPr sz="1600" b="1" spc="-5" smtClean="0">
                <a:latin typeface="Times New Roman"/>
                <a:cs typeface="Times New Roman"/>
              </a:rPr>
              <a:t> учебны</a:t>
            </a:r>
            <a:r>
              <a:rPr lang="ru-RU" sz="1600" b="1" spc="-5" dirty="0" smtClean="0">
                <a:latin typeface="Times New Roman"/>
                <a:cs typeface="Times New Roman"/>
              </a:rPr>
              <a:t>м</a:t>
            </a:r>
            <a:r>
              <a:rPr sz="1600" b="1" spc="35" smtClean="0">
                <a:latin typeface="Times New Roman"/>
                <a:cs typeface="Times New Roman"/>
              </a:rPr>
              <a:t> </a:t>
            </a:r>
            <a:r>
              <a:rPr sz="1600" b="1" spc="-10" smtClean="0">
                <a:latin typeface="Times New Roman"/>
                <a:cs typeface="Times New Roman"/>
              </a:rPr>
              <a:t>предмет</a:t>
            </a:r>
            <a:r>
              <a:rPr lang="ru-RU" sz="1600" b="1" spc="-10" dirty="0" err="1" smtClean="0">
                <a:latin typeface="Times New Roman"/>
                <a:cs typeface="Times New Roman"/>
              </a:rPr>
              <a:t>ам</a:t>
            </a:r>
            <a:r>
              <a:rPr lang="ru-RU" sz="1600" b="1" spc="-10" dirty="0" smtClean="0">
                <a:latin typeface="Times New Roman"/>
                <a:cs typeface="Times New Roman"/>
              </a:rPr>
              <a:t> (кроме участников ГВЭ)</a:t>
            </a:r>
            <a:r>
              <a:rPr sz="1600" b="1" spc="-10" smtClean="0">
                <a:latin typeface="Times New Roman"/>
                <a:cs typeface="Times New Roman"/>
              </a:rPr>
              <a:t>;</a:t>
            </a:r>
            <a:endParaRPr sz="1600" b="1" dirty="0">
              <a:latin typeface="Times New Roman"/>
              <a:cs typeface="Times New Roman"/>
            </a:endParaRPr>
          </a:p>
          <a:p>
            <a:pPr marL="355600" marR="861060" indent="-3429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5">
                <a:solidFill>
                  <a:srgbClr val="FF0000"/>
                </a:solidFill>
                <a:latin typeface="Times New Roman"/>
                <a:cs typeface="Times New Roman"/>
              </a:rPr>
              <a:t>не </a:t>
            </a:r>
            <a:r>
              <a:rPr lang="ru-RU" sz="16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явившиеся на</a:t>
            </a:r>
            <a:r>
              <a:rPr sz="1600" b="1" spc="-5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экзамены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по уважительным </a:t>
            </a:r>
            <a:r>
              <a:rPr sz="1600" b="1" spc="-5" dirty="0">
                <a:latin typeface="Times New Roman"/>
                <a:cs typeface="Times New Roman"/>
              </a:rPr>
              <a:t> причинам (болезнь или иные </a:t>
            </a:r>
            <a:r>
              <a:rPr sz="1600" b="1" spc="-15" dirty="0">
                <a:latin typeface="Times New Roman"/>
                <a:cs typeface="Times New Roman"/>
              </a:rPr>
              <a:t>обстоятельства, </a:t>
            </a:r>
            <a:r>
              <a:rPr sz="16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подтвержденные</a:t>
            </a:r>
            <a:r>
              <a:rPr sz="1600" b="1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документально</a:t>
            </a:r>
            <a:r>
              <a:rPr sz="1600" b="1" spc="-5" dirty="0">
                <a:latin typeface="Times New Roman"/>
                <a:cs typeface="Times New Roman"/>
              </a:rPr>
              <a:t>);</a:t>
            </a:r>
            <a:endParaRPr sz="1600" b="1" dirty="0">
              <a:latin typeface="Times New Roman"/>
              <a:cs typeface="Times New Roman"/>
            </a:endParaRPr>
          </a:p>
          <a:p>
            <a:pPr marL="354965" marR="5080" indent="-34226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 завершившие </a:t>
            </a:r>
            <a:r>
              <a:rPr sz="1600" b="1" spc="-10" dirty="0">
                <a:latin typeface="Times New Roman"/>
                <a:cs typeface="Times New Roman"/>
              </a:rPr>
              <a:t>выполнение экзаменационной  работы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по уважительным </a:t>
            </a:r>
            <a:r>
              <a:rPr sz="1600" b="1" spc="-5" dirty="0">
                <a:latin typeface="Times New Roman"/>
                <a:cs typeface="Times New Roman"/>
              </a:rPr>
              <a:t>причинам (болезнь или  иные </a:t>
            </a:r>
            <a:r>
              <a:rPr sz="1600" b="1" spc="-15" dirty="0">
                <a:latin typeface="Times New Roman"/>
                <a:cs typeface="Times New Roman"/>
              </a:rPr>
              <a:t>обстоятельства</a:t>
            </a:r>
            <a:r>
              <a:rPr sz="1600" b="1" u="sng" spc="-15" dirty="0">
                <a:latin typeface="Times New Roman"/>
                <a:cs typeface="Times New Roman"/>
              </a:rPr>
              <a:t>,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подтвержденные  </a:t>
            </a:r>
            <a:r>
              <a:rPr sz="1600" b="1" u="sng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документально</a:t>
            </a:r>
            <a:r>
              <a:rPr sz="1600" b="1" spc="-5" smtClean="0">
                <a:latin typeface="Times New Roman"/>
                <a:cs typeface="Times New Roman"/>
              </a:rPr>
              <a:t>)</a:t>
            </a:r>
            <a:r>
              <a:rPr lang="ru-RU" sz="1600" b="1" spc="-5" dirty="0" smtClean="0">
                <a:latin typeface="Times New Roman"/>
                <a:cs typeface="Times New Roman"/>
              </a:rPr>
              <a:t>.</a:t>
            </a:r>
            <a:endParaRPr sz="1600" b="1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5942" y="641546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B8B8B"/>
                </a:solidFill>
                <a:latin typeface="Arial"/>
                <a:cs typeface="Arial"/>
              </a:rPr>
              <a:t>53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Picture 9" descr="https://23.img.avito.st/640x480/4681197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2062145" cy="11237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857488" y="214290"/>
            <a:ext cx="47164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spc="-25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Повторный  д</a:t>
            </a:r>
            <a:r>
              <a:rPr lang="ru-RU" sz="2400" b="1" spc="-1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опуск к экзаменам </a:t>
            </a:r>
          </a:p>
          <a:p>
            <a:pPr algn="ctr"/>
            <a:r>
              <a:rPr lang="ru-RU" sz="2400" b="1" spc="-1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в текущем учебном году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3071810"/>
            <a:ext cx="1571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 класс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357562"/>
            <a:ext cx="9144000" cy="1749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1054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1600" b="1" spc="-10" dirty="0" smtClean="0">
                <a:latin typeface="Times New Roman"/>
                <a:cs typeface="Times New Roman"/>
              </a:rPr>
              <a:t>получившие </a:t>
            </a:r>
            <a:r>
              <a:rPr lang="ru-RU" sz="1600" b="1" spc="-5" dirty="0" smtClean="0">
                <a:latin typeface="Times New Roman"/>
                <a:cs typeface="Times New Roman"/>
              </a:rPr>
              <a:t>на </a:t>
            </a:r>
            <a:r>
              <a:rPr lang="ru-RU" sz="1600" b="1" spc="-20" dirty="0" smtClean="0">
                <a:latin typeface="Times New Roman"/>
                <a:cs typeface="Times New Roman"/>
              </a:rPr>
              <a:t>государственной итоговой  </a:t>
            </a:r>
            <a:r>
              <a:rPr lang="ru-RU" sz="1600" b="1" spc="-5" dirty="0" smtClean="0">
                <a:latin typeface="Times New Roman"/>
                <a:cs typeface="Times New Roman"/>
              </a:rPr>
              <a:t>аттестации </a:t>
            </a:r>
            <a:r>
              <a:rPr lang="ru-RU" sz="1600" b="1" u="heavy" spc="-2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неудовлетворительный </a:t>
            </a:r>
            <a:r>
              <a:rPr lang="ru-RU" sz="1600" b="1" u="heavy" spc="-4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результат</a:t>
            </a:r>
            <a:r>
              <a:rPr lang="ru-RU" sz="1600" b="1" spc="-40" dirty="0" smtClean="0"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latin typeface="Times New Roman"/>
                <a:cs typeface="Times New Roman"/>
              </a:rPr>
              <a:t>по </a:t>
            </a:r>
            <a:r>
              <a:rPr lang="ru-RU" sz="16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600" b="1" u="sng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одному из обязательных</a:t>
            </a:r>
            <a:r>
              <a:rPr lang="ru-RU" sz="1600" b="1" u="sng" spc="-5" dirty="0" smtClean="0"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latin typeface="Times New Roman"/>
                <a:cs typeface="Times New Roman"/>
              </a:rPr>
              <a:t>учебных</a:t>
            </a:r>
            <a:r>
              <a:rPr lang="ru-RU" sz="1600" b="1" spc="35" dirty="0" smtClean="0"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latin typeface="Times New Roman"/>
                <a:cs typeface="Times New Roman"/>
              </a:rPr>
              <a:t>предметов;</a:t>
            </a:r>
            <a:endParaRPr lang="ru-RU" sz="1600" b="1" dirty="0" smtClean="0">
              <a:latin typeface="Times New Roman"/>
              <a:cs typeface="Times New Roman"/>
            </a:endParaRPr>
          </a:p>
          <a:p>
            <a:pPr marL="355600" marR="861060" indent="-3429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16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не  явившиеся на </a:t>
            </a:r>
            <a:r>
              <a:rPr lang="ru-RU" sz="1600" b="1" spc="-15" dirty="0" smtClean="0">
                <a:latin typeface="Times New Roman"/>
                <a:cs typeface="Times New Roman"/>
              </a:rPr>
              <a:t>экзамен </a:t>
            </a:r>
            <a:r>
              <a:rPr lang="ru-RU" sz="16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по уважительным </a:t>
            </a:r>
            <a:r>
              <a:rPr lang="ru-RU" sz="1600" b="1" spc="-5" dirty="0" smtClean="0">
                <a:latin typeface="Times New Roman"/>
                <a:cs typeface="Times New Roman"/>
              </a:rPr>
              <a:t> причинам (болезнь или иные </a:t>
            </a:r>
            <a:r>
              <a:rPr lang="ru-RU" sz="1600" b="1" spc="-15" dirty="0" smtClean="0">
                <a:latin typeface="Times New Roman"/>
                <a:cs typeface="Times New Roman"/>
              </a:rPr>
              <a:t>обстоятельства, </a:t>
            </a:r>
            <a:r>
              <a:rPr lang="ru-RU" sz="1600" b="1" u="heavy" spc="-1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600" b="1" u="heavy" spc="-1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подтвержденные</a:t>
            </a:r>
            <a:r>
              <a:rPr lang="ru-RU" sz="1600" b="1" u="heavy" spc="-1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600" b="1" u="heavy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документально</a:t>
            </a:r>
            <a:r>
              <a:rPr lang="ru-RU" sz="1600" b="1" spc="-5" dirty="0" smtClean="0">
                <a:latin typeface="Times New Roman"/>
                <a:cs typeface="Times New Roman"/>
              </a:rPr>
              <a:t>);</a:t>
            </a:r>
            <a:endParaRPr lang="ru-RU" sz="1600" b="1" dirty="0" smtClean="0">
              <a:latin typeface="Times New Roman"/>
              <a:cs typeface="Times New Roman"/>
            </a:endParaRPr>
          </a:p>
          <a:p>
            <a:pPr marL="354965" marR="5080" indent="-34226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16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не завершившие </a:t>
            </a:r>
            <a:r>
              <a:rPr lang="ru-RU" sz="1600" b="1" spc="-10" dirty="0" smtClean="0">
                <a:latin typeface="Times New Roman"/>
                <a:cs typeface="Times New Roman"/>
              </a:rPr>
              <a:t>выполнение экзаменационной  работы </a:t>
            </a:r>
            <a:r>
              <a:rPr lang="ru-RU" sz="16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по уважительным </a:t>
            </a:r>
            <a:r>
              <a:rPr lang="ru-RU" sz="1600" b="1" spc="-5" dirty="0" smtClean="0">
                <a:latin typeface="Times New Roman"/>
                <a:cs typeface="Times New Roman"/>
              </a:rPr>
              <a:t>причинам (болезнь или  иные </a:t>
            </a:r>
            <a:r>
              <a:rPr lang="ru-RU" sz="1600" b="1" spc="-15" dirty="0" smtClean="0">
                <a:latin typeface="Times New Roman"/>
                <a:cs typeface="Times New Roman"/>
              </a:rPr>
              <a:t>обстоятельства, </a:t>
            </a:r>
            <a:r>
              <a:rPr lang="ru-RU" sz="1600" b="1" u="heavy" spc="-1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подтвержденные  </a:t>
            </a:r>
            <a:r>
              <a:rPr lang="ru-RU" sz="1600" b="1" u="heavy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документально</a:t>
            </a:r>
            <a:r>
              <a:rPr lang="ru-RU" sz="1600" b="1" spc="-5" dirty="0" smtClean="0">
                <a:latin typeface="Times New Roman"/>
                <a:cs typeface="Times New Roman"/>
              </a:rPr>
              <a:t>);</a:t>
            </a:r>
            <a:endParaRPr lang="ru-RU" sz="1600" b="1" dirty="0">
              <a:latin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5000636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571500" algn="just">
              <a:lnSpc>
                <a:spcPct val="99700"/>
              </a:lnSpc>
              <a:spcBef>
                <a:spcPts val="114"/>
              </a:spcBef>
              <a:tabLst>
                <a:tab pos="5436235" algn="l"/>
                <a:tab pos="5940425" algn="l"/>
              </a:tabLst>
            </a:pP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Обучающимся,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не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прошедшим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ГИА или 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получившим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на ГИА </a:t>
            </a:r>
            <a:r>
              <a:rPr lang="ru-RU" sz="1600" b="1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неудовлетворительные  </a:t>
            </a:r>
            <a:r>
              <a:rPr lang="ru-RU" sz="1600" b="1" spc="-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результаты </a:t>
            </a:r>
            <a:r>
              <a:rPr lang="ru-RU" sz="1600" b="1" spc="-5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более </a:t>
            </a:r>
            <a:r>
              <a:rPr lang="ru-RU" sz="1600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чем по </a:t>
            </a:r>
            <a:r>
              <a:rPr lang="ru-RU" sz="1600" b="1" spc="-35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двум </a:t>
            </a:r>
            <a:r>
              <a:rPr lang="ru-RU" sz="1600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учебным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предметам,</a:t>
            </a:r>
            <a:r>
              <a:rPr lang="ru-RU" sz="1600" b="1" spc="-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либо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получившим </a:t>
            </a:r>
            <a:r>
              <a:rPr lang="ru-RU" sz="1600" b="1" spc="-15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повторно </a:t>
            </a:r>
            <a:r>
              <a:rPr lang="ru-RU" sz="1600" b="1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2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неудовлетворительный</a:t>
            </a:r>
            <a:r>
              <a:rPr lang="ru-RU" sz="1600" b="1" spc="2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600" b="1" spc="-4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результат </a:t>
            </a:r>
            <a:r>
              <a:rPr lang="ru-RU" sz="1600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 </a:t>
            </a:r>
            <a:r>
              <a:rPr lang="ru-RU" sz="1600" b="1" spc="-25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одному </a:t>
            </a:r>
            <a:r>
              <a:rPr lang="ru-RU" sz="1600" b="1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из этих </a:t>
            </a:r>
            <a:r>
              <a:rPr lang="ru-RU" sz="1600" b="1" spc="-1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предметов </a:t>
            </a:r>
            <a:r>
              <a:rPr lang="ru-RU" sz="1600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 ГИА в </a:t>
            </a:r>
            <a:r>
              <a:rPr lang="ru-RU" sz="1600" b="1" spc="-5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дополнительные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сроки, </a:t>
            </a:r>
            <a:r>
              <a:rPr lang="ru-RU" sz="1600" b="1" spc="-6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будет </a:t>
            </a:r>
            <a:r>
              <a:rPr lang="ru-RU" sz="1600" b="1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предоставлено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право </a:t>
            </a:r>
            <a:r>
              <a:rPr lang="ru-RU" sz="1600" b="1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повторно  сдать </a:t>
            </a:r>
            <a:r>
              <a:rPr lang="ru-RU" sz="16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экзамены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 </a:t>
            </a:r>
            <a:r>
              <a:rPr lang="ru-RU" sz="16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соответствующим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учебным  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предметам не ранее 1 сентября </a:t>
            </a:r>
            <a:r>
              <a:rPr lang="ru-RU" sz="16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текущего</a:t>
            </a:r>
            <a:r>
              <a:rPr lang="ru-RU" sz="1600" b="1" spc="-1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0" dirty="0" smtClean="0">
                <a:solidFill>
                  <a:srgbClr val="FF0000"/>
                </a:solidFill>
                <a:latin typeface="Times New Roman"/>
                <a:cs typeface="Times New Roman"/>
              </a:rPr>
              <a:t>года</a:t>
            </a:r>
            <a:r>
              <a:rPr lang="ru-RU" sz="1600" b="1" spc="-50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lang="ru-RU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441352"/>
            <a:ext cx="499719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Прием и </a:t>
            </a:r>
            <a:r>
              <a:rPr sz="3200" spc="-10" dirty="0"/>
              <a:t>рассмотрение</a:t>
            </a:r>
            <a:r>
              <a:rPr sz="3200" spc="-110" dirty="0"/>
              <a:t> </a:t>
            </a:r>
            <a:r>
              <a:rPr sz="3200" spc="-15" dirty="0"/>
              <a:t>апелляций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214282" y="3000372"/>
            <a:ext cx="8715436" cy="1398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69595" algn="just">
              <a:lnSpc>
                <a:spcPct val="100000"/>
              </a:lnSpc>
              <a:spcBef>
                <a:spcPts val="105"/>
              </a:spcBef>
            </a:pPr>
            <a:r>
              <a:rPr lang="ru-RU" dirty="0" smtClean="0">
                <a:latin typeface="Times New Roman"/>
                <a:cs typeface="Times New Roman"/>
              </a:rPr>
              <a:t>1. </a:t>
            </a:r>
            <a:r>
              <a:rPr b="1" smtClean="0">
                <a:solidFill>
                  <a:srgbClr val="FF0000"/>
                </a:solidFill>
                <a:latin typeface="Times New Roman"/>
                <a:cs typeface="Times New Roman"/>
              </a:rPr>
              <a:t>Апелляцию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о нарушении установленного  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порядка проведения </a:t>
            </a:r>
            <a:r>
              <a:rPr dirty="0">
                <a:latin typeface="Times New Roman"/>
                <a:cs typeface="Times New Roman"/>
              </a:rPr>
              <a:t>государственной  итоговой аттестации по учебному предмету 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обучающийся подает 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в день проведения  </a:t>
            </a:r>
            <a:r>
              <a:rPr dirty="0">
                <a:latin typeface="Times New Roman"/>
                <a:cs typeface="Times New Roman"/>
              </a:rPr>
              <a:t>экзамена </a:t>
            </a:r>
            <a:r>
              <a:rPr spc="-5" dirty="0">
                <a:latin typeface="Times New Roman"/>
                <a:cs typeface="Times New Roman"/>
              </a:rPr>
              <a:t>по </a:t>
            </a:r>
            <a:r>
              <a:rPr dirty="0">
                <a:latin typeface="Times New Roman"/>
                <a:cs typeface="Times New Roman"/>
              </a:rPr>
              <a:t>соответствующему учебному  предмету уполномоченному представителю  экзаменационной комиссии, 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не покидая  образовательной</a:t>
            </a:r>
            <a:r>
              <a:rPr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3300"/>
                </a:solidFill>
                <a:latin typeface="Times New Roman"/>
                <a:cs typeface="Times New Roman"/>
              </a:rPr>
              <a:t>организации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5942" y="641546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B8B8B"/>
                </a:solidFill>
                <a:latin typeface="Arial"/>
                <a:cs typeface="Arial"/>
              </a:rPr>
              <a:t>58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Picture 9" descr="https://23.img.avito.st/640x480/4681197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1" y="152400"/>
            <a:ext cx="2362200" cy="1287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42844" y="4429132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2400"/>
              </a:spcBef>
              <a:tabLst>
                <a:tab pos="2978150" algn="l"/>
                <a:tab pos="4182110" algn="l"/>
              </a:tabLst>
            </a:pPr>
            <a:r>
              <a:rPr lang="ru-RU" dirty="0" smtClean="0">
                <a:latin typeface="Times New Roman"/>
                <a:cs typeface="Times New Roman"/>
              </a:rPr>
              <a:t>      2.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Апелляция о </a:t>
            </a:r>
            <a:r>
              <a:rPr lang="ru-RU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несогласии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с  выставленными </a:t>
            </a:r>
            <a:r>
              <a:rPr lang="ru-RU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баллами  </a:t>
            </a:r>
            <a:r>
              <a:rPr lang="ru-RU" spc="-25" dirty="0" smtClean="0">
                <a:latin typeface="Times New Roman"/>
                <a:cs typeface="Times New Roman"/>
              </a:rPr>
              <a:t>может </a:t>
            </a:r>
            <a:r>
              <a:rPr lang="ru-RU" spc="-5" dirty="0" smtClean="0">
                <a:latin typeface="Times New Roman"/>
                <a:cs typeface="Times New Roman"/>
              </a:rPr>
              <a:t>быть  </a:t>
            </a:r>
            <a:r>
              <a:rPr lang="ru-RU" spc="-15" dirty="0" smtClean="0">
                <a:latin typeface="Times New Roman"/>
                <a:cs typeface="Times New Roman"/>
              </a:rPr>
              <a:t>подана </a:t>
            </a:r>
            <a:r>
              <a:rPr lang="ru-RU" b="1" dirty="0" smtClean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lang="ru-RU" b="1" u="heavy" spc="-20" dirty="0" smtClean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Times New Roman"/>
                <a:cs typeface="Times New Roman"/>
              </a:rPr>
              <a:t>течение</a:t>
            </a:r>
            <a:r>
              <a:rPr lang="ru-RU" b="1" dirty="0" smtClean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Times New Roman"/>
                <a:cs typeface="Times New Roman"/>
              </a:rPr>
              <a:t> одного </a:t>
            </a:r>
            <a:r>
              <a:rPr lang="ru-RU" b="1" spc="-15" dirty="0" smtClean="0">
                <a:solidFill>
                  <a:srgbClr val="FF3300"/>
                </a:solidFill>
                <a:latin typeface="Times New Roman"/>
                <a:cs typeface="Times New Roman"/>
              </a:rPr>
              <a:t>рабочего </a:t>
            </a:r>
            <a:r>
              <a:rPr lang="ru-RU" b="1" dirty="0" smtClean="0">
                <a:solidFill>
                  <a:srgbClr val="FF3300"/>
                </a:solidFill>
                <a:latin typeface="Times New Roman"/>
                <a:cs typeface="Times New Roman"/>
              </a:rPr>
              <a:t>дня</a:t>
            </a:r>
            <a:r>
              <a:rPr lang="ru-RU" b="1" spc="-100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ru-RU" spc="5" dirty="0" smtClean="0">
                <a:latin typeface="Times New Roman"/>
                <a:cs typeface="Times New Roman"/>
              </a:rPr>
              <a:t>со  </a:t>
            </a:r>
            <a:r>
              <a:rPr lang="ru-RU" dirty="0" smtClean="0">
                <a:latin typeface="Times New Roman"/>
                <a:cs typeface="Times New Roman"/>
              </a:rPr>
              <a:t>дня  их передачи в образовательную организацию.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571612"/>
            <a:ext cx="871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689"/>
              </a:spcBef>
              <a:tabLst>
                <a:tab pos="2159635" algn="l"/>
                <a:tab pos="2212975" algn="l"/>
                <a:tab pos="2312035" algn="l"/>
                <a:tab pos="2650490" algn="l"/>
                <a:tab pos="3750945" algn="l"/>
                <a:tab pos="4427855" algn="l"/>
              </a:tabLst>
            </a:pPr>
            <a:r>
              <a:rPr lang="ru-RU" b="1" dirty="0" smtClean="0">
                <a:latin typeface="Times New Roman"/>
                <a:cs typeface="Times New Roman"/>
              </a:rPr>
              <a:t>В целях обеспечения </a:t>
            </a:r>
            <a:r>
              <a:rPr lang="ru-RU" b="1" spc="-5" dirty="0" smtClean="0">
                <a:latin typeface="Times New Roman"/>
                <a:cs typeface="Times New Roman"/>
              </a:rPr>
              <a:t>права </a:t>
            </a:r>
            <a:r>
              <a:rPr lang="ru-RU" b="1" dirty="0" smtClean="0">
                <a:latin typeface="Times New Roman"/>
                <a:cs typeface="Times New Roman"/>
              </a:rPr>
              <a:t>на  </a:t>
            </a:r>
            <a:r>
              <a:rPr lang="ru-RU" b="1" spc="-10" dirty="0" smtClean="0">
                <a:latin typeface="Times New Roman"/>
                <a:cs typeface="Times New Roman"/>
              </a:rPr>
              <a:t>объективное </a:t>
            </a:r>
            <a:r>
              <a:rPr lang="ru-RU" b="1" spc="-5" dirty="0" smtClean="0">
                <a:latin typeface="Times New Roman"/>
                <a:cs typeface="Times New Roman"/>
              </a:rPr>
              <a:t>оценивание, </a:t>
            </a:r>
            <a:r>
              <a:rPr lang="ru-RU" b="1" spc="-10" dirty="0" smtClean="0">
                <a:latin typeface="Times New Roman"/>
                <a:cs typeface="Times New Roman"/>
              </a:rPr>
              <a:t>обучающимся  </a:t>
            </a:r>
            <a:r>
              <a:rPr lang="ru-RU" b="1" spc="5" dirty="0" smtClean="0">
                <a:latin typeface="Times New Roman"/>
                <a:cs typeface="Times New Roman"/>
              </a:rPr>
              <a:t>предоставляется </a:t>
            </a:r>
            <a:r>
              <a:rPr lang="ru-RU" b="1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право </a:t>
            </a:r>
            <a:r>
              <a:rPr lang="ru-RU" b="1" spc="-30" dirty="0" smtClean="0">
                <a:solidFill>
                  <a:srgbClr val="0070C0"/>
                </a:solidFill>
                <a:latin typeface="Times New Roman"/>
                <a:cs typeface="Times New Roman"/>
              </a:rPr>
              <a:t>подать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в  письменной </a:t>
            </a:r>
            <a:r>
              <a:rPr lang="ru-RU" b="1" spc="-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форме </a:t>
            </a:r>
            <a:r>
              <a:rPr lang="ru-RU" b="1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апелляцию </a:t>
            </a:r>
            <a:r>
              <a:rPr lang="ru-RU" b="1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b="1" spc="-5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нарушении установленного порядка </a:t>
            </a:r>
            <a:r>
              <a:rPr lang="ru-RU" b="1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проведения </a:t>
            </a:r>
            <a:r>
              <a:rPr lang="ru-RU" b="1" spc="-20" dirty="0" smtClean="0">
                <a:solidFill>
                  <a:srgbClr val="0070C0"/>
                </a:solidFill>
                <a:latin typeface="Times New Roman"/>
                <a:cs typeface="Times New Roman"/>
              </a:rPr>
              <a:t>государственной </a:t>
            </a:r>
            <a:r>
              <a:rPr lang="ru-RU" b="1" spc="-15" dirty="0" smtClean="0">
                <a:solidFill>
                  <a:srgbClr val="0070C0"/>
                </a:solidFill>
                <a:latin typeface="Times New Roman"/>
                <a:cs typeface="Times New Roman"/>
              </a:rPr>
              <a:t>итоговой  </a:t>
            </a:r>
            <a:r>
              <a:rPr lang="ru-RU" b="1" spc="5" dirty="0" smtClean="0">
                <a:solidFill>
                  <a:srgbClr val="0070C0"/>
                </a:solidFill>
                <a:latin typeface="Times New Roman"/>
                <a:cs typeface="Times New Roman"/>
              </a:rPr>
              <a:t>аттестации</a:t>
            </a:r>
            <a:r>
              <a:rPr lang="ru-RU" b="1" spc="-2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по </a:t>
            </a:r>
            <a:r>
              <a:rPr lang="ru-RU" b="1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учебному </a:t>
            </a:r>
            <a:r>
              <a:rPr lang="ru-RU" b="1" spc="-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предмету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и  (или) о</a:t>
            </a:r>
            <a:r>
              <a:rPr lang="ru-RU" b="1" spc="-3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b="1" spc="-5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несогласии</a:t>
            </a:r>
            <a:r>
              <a:rPr lang="ru-RU" b="1" spc="-30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lang="ru-RU" b="1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выставленными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70C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баллами</a:t>
            </a:r>
            <a:r>
              <a:rPr lang="ru-RU" b="1" spc="-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в</a:t>
            </a:r>
            <a:r>
              <a:rPr lang="ru-RU" b="1" spc="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b="1" spc="-25" dirty="0" smtClean="0">
                <a:solidFill>
                  <a:srgbClr val="0070C0"/>
                </a:solidFill>
                <a:latin typeface="Times New Roman"/>
                <a:cs typeface="Times New Roman"/>
              </a:rPr>
              <a:t>конфликтную комиссию.</a:t>
            </a: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3"/>
          <p:cNvSpPr/>
          <p:nvPr/>
        </p:nvSpPr>
        <p:spPr>
          <a:xfrm>
            <a:off x="7215206" y="5143512"/>
            <a:ext cx="1803383" cy="1714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2362200"/>
            <a:ext cx="8305800" cy="1741488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chemeClr val="accent2"/>
                </a:solidFill>
              </a:rPr>
              <a:t>	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 аттестат выпускнику, </a:t>
            </a:r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получившему удовлетворительные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результаты на государственной (итоговой) аттестации по математике и русскому языку, выставляются итоговые отметки, которые определяются </a:t>
            </a:r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«… как среднее арифметическое полугодовых и  годовых отметок</a:t>
            </a:r>
            <a:r>
              <a:rPr lang="ru-RU" sz="1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обучающегося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каждый год обучения по образовательной программе  среднего общего образования и выставляются в аттестат целыми числами в соответствии с правилами математического округления»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(баллы, полученные  на ЕГЭ по учебным предметам на итоговую оценку не влияют):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57600" y="533400"/>
            <a:ext cx="51054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Выставление оценок в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аттестат (11 класс)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В соответствии с приказом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Минпросвещения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России от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05.10.2020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№546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 утверждении Порядка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заполнения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учета и выдачи аттестатов об основном общем и среднем общем образовании и их дубликатов»)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1000100" y="4429132"/>
          <a:ext cx="7377138" cy="1840992"/>
        </p:xfrm>
        <a:graphic>
          <a:graphicData uri="http://schemas.openxmlformats.org/drawingml/2006/table">
            <a:tbl>
              <a:tblPr/>
              <a:tblGrid>
                <a:gridCol w="1697317"/>
                <a:gridCol w="1254139"/>
                <a:gridCol w="1474224"/>
                <a:gridCol w="1230277"/>
                <a:gridCol w="1721181"/>
              </a:tblGrid>
              <a:tr h="754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pitchFamily="18" charset="0"/>
                        </a:rPr>
                        <a:t>Предмет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pitchFamily="18" charset="0"/>
                        </a:rPr>
                        <a:t>10 класс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pitchFamily="18" charset="0"/>
                        </a:rPr>
                        <a:t>(1,2 п., год)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pitchFamily="18" charset="0"/>
                        </a:rPr>
                        <a:t>11 класс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pitchFamily="18" charset="0"/>
                        </a:rPr>
                        <a:t>(1,2 п., год)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pitchFamily="18" charset="0"/>
                        </a:rPr>
                        <a:t>    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pitchFamily="18" charset="0"/>
                        </a:rPr>
                        <a:t>ЕГЭ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eorgia" pitchFamily="18" charset="0"/>
                        </a:rPr>
                        <a:t>В аттестате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2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pitchFamily="18" charset="0"/>
                        </a:rPr>
                        <a:t>Математика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5,5,5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4,4,4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8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pitchFamily="18" charset="0"/>
                        </a:rPr>
                        <a:t>Русский язык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3,4,4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3,3,3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2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pitchFamily="18" charset="0"/>
                        </a:rPr>
                        <a:t>Физика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4,5,5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4,4,4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17832" name="Picture 8" descr="https://encrypted-tbn3.gstatic.com/images?q=tbn:ANd9GcQRwW2FCowLYZ-uMkzIyEs_pP-lYZJ1Lgux-V_alwnWh1pBHU-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3121781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720" y="1785926"/>
            <a:ext cx="8715436" cy="40466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86965" marR="462280" algn="ctr">
              <a:lnSpc>
                <a:spcPct val="100000"/>
              </a:lnSpc>
              <a:spcBef>
                <a:spcPts val="95"/>
              </a:spcBef>
            </a:pPr>
            <a:endParaRPr lang="ru-RU" sz="1600" b="1" spc="-10" dirty="0" smtClean="0">
              <a:solidFill>
                <a:srgbClr val="75005F"/>
              </a:solidFill>
              <a:latin typeface="Times New Roman"/>
              <a:cs typeface="Times New Roman"/>
            </a:endParaRPr>
          </a:p>
          <a:p>
            <a:pPr marL="2386965" marR="462280" algn="ctr">
              <a:lnSpc>
                <a:spcPct val="100000"/>
              </a:lnSpc>
              <a:spcBef>
                <a:spcPts val="95"/>
              </a:spcBef>
            </a:pPr>
            <a:endParaRPr lang="ru-RU" sz="1600" b="1" spc="-10" dirty="0" smtClean="0">
              <a:solidFill>
                <a:srgbClr val="75005F"/>
              </a:solidFill>
              <a:latin typeface="Times New Roman"/>
              <a:cs typeface="Times New Roman"/>
            </a:endParaRPr>
          </a:p>
          <a:p>
            <a:pPr marL="12700" marR="34925">
              <a:lnSpc>
                <a:spcPct val="100000"/>
              </a:lnSpc>
              <a:spcBef>
                <a:spcPts val="965"/>
              </a:spcBef>
              <a:buSzPct val="96153"/>
              <a:buFont typeface="Wingdings"/>
              <a:buChar char=""/>
              <a:tabLst>
                <a:tab pos="276225" algn="l"/>
                <a:tab pos="6827520" algn="l"/>
              </a:tabLst>
            </a:pPr>
            <a:r>
              <a:rPr sz="2400" spc="-15" smtClean="0">
                <a:latin typeface="Times New Roman"/>
                <a:cs typeface="Times New Roman"/>
              </a:rPr>
              <a:t>Итоговые </a:t>
            </a:r>
            <a:r>
              <a:rPr sz="2400" spc="-10" dirty="0">
                <a:latin typeface="Times New Roman"/>
                <a:cs typeface="Times New Roman"/>
              </a:rPr>
              <a:t>отметки </a:t>
            </a:r>
            <a:r>
              <a:rPr sz="2400" dirty="0">
                <a:latin typeface="Times New Roman"/>
                <a:cs typeface="Times New Roman"/>
              </a:rPr>
              <a:t>за 9 </a:t>
            </a:r>
            <a:r>
              <a:rPr sz="2400" spc="-5" dirty="0">
                <a:latin typeface="Times New Roman"/>
                <a:cs typeface="Times New Roman"/>
              </a:rPr>
              <a:t>класс по </a:t>
            </a:r>
            <a:r>
              <a:rPr sz="2400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русскому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языку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  </a:t>
            </a:r>
            <a:r>
              <a:rPr sz="2400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математике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 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двум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учебным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предметам</a:t>
            </a:r>
            <a:r>
              <a:rPr sz="2400" spc="-5" dirty="0">
                <a:latin typeface="Times New Roman"/>
                <a:cs typeface="Times New Roman"/>
              </a:rPr>
              <a:t>,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сдаваемым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 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выбору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обучающегося, </a:t>
            </a:r>
            <a:r>
              <a:rPr sz="2400" spc="-5" dirty="0">
                <a:latin typeface="Times New Roman"/>
                <a:cs typeface="Times New Roman"/>
              </a:rPr>
              <a:t>определяются </a:t>
            </a:r>
            <a:r>
              <a:rPr sz="2400" spc="-15" dirty="0">
                <a:latin typeface="Times New Roman"/>
                <a:cs typeface="Times New Roman"/>
              </a:rPr>
              <a:t>как </a:t>
            </a:r>
            <a:r>
              <a:rPr sz="2400" b="1" spc="-10" dirty="0">
                <a:solidFill>
                  <a:srgbClr val="75005F"/>
                </a:solidFill>
                <a:latin typeface="Times New Roman"/>
                <a:cs typeface="Times New Roman"/>
              </a:rPr>
              <a:t>среднее  </a:t>
            </a:r>
            <a:r>
              <a:rPr sz="24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арифметическое </a:t>
            </a:r>
            <a:r>
              <a:rPr sz="2400" spc="-20" dirty="0">
                <a:latin typeface="Times New Roman"/>
                <a:cs typeface="Times New Roman"/>
              </a:rPr>
              <a:t>годовой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экзаменационной </a:t>
            </a:r>
            <a:r>
              <a:rPr sz="2400" spc="-10" dirty="0">
                <a:latin typeface="Times New Roman"/>
                <a:cs typeface="Times New Roman"/>
              </a:rPr>
              <a:t>отметок  в</a:t>
            </a:r>
            <a:r>
              <a:rPr sz="2400" dirty="0">
                <a:latin typeface="Times New Roman"/>
                <a:cs typeface="Times New Roman"/>
              </a:rPr>
              <a:t>ы</a:t>
            </a:r>
            <a:r>
              <a:rPr sz="2400" spc="-5" dirty="0">
                <a:latin typeface="Times New Roman"/>
                <a:cs typeface="Times New Roman"/>
              </a:rPr>
              <a:t>п</a:t>
            </a:r>
            <a:r>
              <a:rPr sz="2400" spc="30" dirty="0">
                <a:latin typeface="Times New Roman"/>
                <a:cs typeface="Times New Roman"/>
              </a:rPr>
              <a:t>у</a:t>
            </a:r>
            <a:r>
              <a:rPr sz="2400" spc="-5" dirty="0">
                <a:latin typeface="Times New Roman"/>
                <a:cs typeface="Times New Roman"/>
              </a:rPr>
              <a:t>скн</a:t>
            </a:r>
            <a:r>
              <a:rPr sz="2400" spc="-15" dirty="0">
                <a:latin typeface="Times New Roman"/>
                <a:cs typeface="Times New Roman"/>
              </a:rPr>
              <a:t>и</a:t>
            </a:r>
            <a:r>
              <a:rPr sz="2400" spc="-45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ы</a:t>
            </a:r>
            <a:r>
              <a:rPr sz="2400" spc="-5" dirty="0">
                <a:latin typeface="Times New Roman"/>
                <a:cs typeface="Times New Roman"/>
              </a:rPr>
              <a:t>с</a:t>
            </a:r>
            <a:r>
              <a:rPr sz="2400" spc="35" dirty="0">
                <a:latin typeface="Times New Roman"/>
                <a:cs typeface="Times New Roman"/>
              </a:rPr>
              <a:t>т</a:t>
            </a:r>
            <a:r>
              <a:rPr sz="2400" spc="-5" dirty="0">
                <a:latin typeface="Times New Roman"/>
                <a:cs typeface="Times New Roman"/>
              </a:rPr>
              <a:t>а</a:t>
            </a:r>
            <a:r>
              <a:rPr sz="2400" spc="-45" dirty="0">
                <a:latin typeface="Times New Roman"/>
                <a:cs typeface="Times New Roman"/>
              </a:rPr>
              <a:t>в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dirty="0">
                <a:latin typeface="Times New Roman"/>
                <a:cs typeface="Times New Roman"/>
              </a:rPr>
              <a:t>я</a:t>
            </a:r>
            <a:r>
              <a:rPr sz="2400" spc="-40" dirty="0">
                <a:latin typeface="Times New Roman"/>
                <a:cs typeface="Times New Roman"/>
              </a:rPr>
              <a:t>ю</a:t>
            </a:r>
            <a:r>
              <a:rPr sz="2400" spc="35" dirty="0">
                <a:latin typeface="Times New Roman"/>
                <a:cs typeface="Times New Roman"/>
              </a:rPr>
              <a:t>т</a:t>
            </a:r>
            <a:r>
              <a:rPr sz="2400" spc="-5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я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80">
                <a:latin typeface="Times New Roman"/>
                <a:cs typeface="Times New Roman"/>
              </a:rPr>
              <a:t>а</a:t>
            </a:r>
            <a:r>
              <a:rPr sz="2400">
                <a:latin typeface="Times New Roman"/>
                <a:cs typeface="Times New Roman"/>
              </a:rPr>
              <a:t>тт</a:t>
            </a:r>
            <a:r>
              <a:rPr sz="2400" spc="55">
                <a:latin typeface="Times New Roman"/>
                <a:cs typeface="Times New Roman"/>
              </a:rPr>
              <a:t>е</a:t>
            </a:r>
            <a:r>
              <a:rPr sz="2400" spc="-5">
                <a:latin typeface="Times New Roman"/>
                <a:cs typeface="Times New Roman"/>
              </a:rPr>
              <a:t>с</a:t>
            </a:r>
            <a:r>
              <a:rPr sz="2400" spc="35">
                <a:latin typeface="Times New Roman"/>
                <a:cs typeface="Times New Roman"/>
              </a:rPr>
              <a:t>т</a:t>
            </a:r>
            <a:r>
              <a:rPr sz="2400" spc="-80">
                <a:latin typeface="Times New Roman"/>
                <a:cs typeface="Times New Roman"/>
              </a:rPr>
              <a:t>а</a:t>
            </a:r>
            <a:r>
              <a:rPr sz="2400">
                <a:latin typeface="Times New Roman"/>
                <a:cs typeface="Times New Roman"/>
              </a:rPr>
              <a:t>т</a:t>
            </a:r>
            <a:r>
              <a:rPr sz="2400" spc="-15">
                <a:latin typeface="Times New Roman"/>
                <a:cs typeface="Times New Roman"/>
              </a:rPr>
              <a:t> </a:t>
            </a:r>
            <a:r>
              <a:rPr sz="2400" spc="-5" smtClean="0">
                <a:latin typeface="Times New Roman"/>
                <a:cs typeface="Times New Roman"/>
              </a:rPr>
              <a:t>цел</a:t>
            </a:r>
            <a:r>
              <a:rPr sz="2400" smtClean="0">
                <a:latin typeface="Times New Roman"/>
                <a:cs typeface="Times New Roman"/>
              </a:rPr>
              <a:t>ы</a:t>
            </a:r>
            <a:r>
              <a:rPr sz="2400" spc="-5" smtClean="0">
                <a:latin typeface="Times New Roman"/>
                <a:cs typeface="Times New Roman"/>
              </a:rPr>
              <a:t>м</a:t>
            </a:r>
            <a:r>
              <a:rPr sz="2400" smtClean="0">
                <a:latin typeface="Times New Roman"/>
                <a:cs typeface="Times New Roman"/>
              </a:rPr>
              <a:t>и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sz="2400" spc="-5" smtClean="0">
                <a:latin typeface="Times New Roman"/>
                <a:cs typeface="Times New Roman"/>
              </a:rPr>
              <a:t>ч</a:t>
            </a:r>
            <a:r>
              <a:rPr sz="2400" smtClean="0">
                <a:latin typeface="Times New Roman"/>
                <a:cs typeface="Times New Roman"/>
              </a:rPr>
              <a:t>и</a:t>
            </a:r>
            <a:r>
              <a:rPr sz="2400" spc="-5" smtClean="0">
                <a:latin typeface="Times New Roman"/>
                <a:cs typeface="Times New Roman"/>
              </a:rPr>
              <a:t>сл</a:t>
            </a:r>
            <a:r>
              <a:rPr sz="2400" spc="-10" smtClean="0">
                <a:latin typeface="Times New Roman"/>
                <a:cs typeface="Times New Roman"/>
              </a:rPr>
              <a:t>а</a:t>
            </a:r>
            <a:r>
              <a:rPr sz="2400" spc="-5" smtClean="0">
                <a:latin typeface="Times New Roman"/>
                <a:cs typeface="Times New Roman"/>
              </a:rPr>
              <a:t>м</a:t>
            </a:r>
            <a:r>
              <a:rPr sz="2400" smtClean="0">
                <a:latin typeface="Times New Roman"/>
                <a:cs typeface="Times New Roman"/>
              </a:rPr>
              <a:t>и 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соответствии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b="1" dirty="0">
                <a:solidFill>
                  <a:srgbClr val="75005F"/>
                </a:solidFill>
                <a:latin typeface="Times New Roman"/>
                <a:cs typeface="Times New Roman"/>
              </a:rPr>
              <a:t>правилами </a:t>
            </a:r>
            <a:r>
              <a:rPr sz="2400" spc="-25" dirty="0">
                <a:latin typeface="Times New Roman"/>
                <a:cs typeface="Times New Roman"/>
              </a:rPr>
              <a:t>математического  </a:t>
            </a:r>
            <a:r>
              <a:rPr sz="2400" spc="-20" dirty="0">
                <a:latin typeface="Times New Roman"/>
                <a:cs typeface="Times New Roman"/>
              </a:rPr>
              <a:t>округления.</a:t>
            </a:r>
            <a:endParaRPr sz="2400" dirty="0">
              <a:latin typeface="Times New Roman"/>
              <a:cs typeface="Times New Roman"/>
            </a:endParaRPr>
          </a:p>
          <a:p>
            <a:pPr marL="12700" marR="560705">
              <a:lnSpc>
                <a:spcPct val="100000"/>
              </a:lnSpc>
              <a:spcBef>
                <a:spcPts val="600"/>
              </a:spcBef>
              <a:buSzPct val="96153"/>
              <a:buFont typeface="Wingdings"/>
              <a:buChar char=""/>
              <a:tabLst>
                <a:tab pos="276225" algn="l"/>
              </a:tabLst>
            </a:pPr>
            <a:r>
              <a:rPr sz="2400" spc="-15" dirty="0">
                <a:latin typeface="Times New Roman"/>
                <a:cs typeface="Times New Roman"/>
              </a:rPr>
              <a:t>Итоговые </a:t>
            </a:r>
            <a:r>
              <a:rPr sz="2400" spc="-10" dirty="0">
                <a:latin typeface="Times New Roman"/>
                <a:cs typeface="Times New Roman"/>
              </a:rPr>
              <a:t>отметки </a:t>
            </a:r>
            <a:r>
              <a:rPr sz="2400" dirty="0">
                <a:latin typeface="Times New Roman"/>
                <a:cs typeface="Times New Roman"/>
              </a:rPr>
              <a:t>за 9 </a:t>
            </a:r>
            <a:r>
              <a:rPr sz="2400" spc="-5" dirty="0">
                <a:latin typeface="Times New Roman"/>
                <a:cs typeface="Times New Roman"/>
              </a:rPr>
              <a:t>класс по </a:t>
            </a:r>
            <a:r>
              <a:rPr sz="2400" b="1" spc="-5" dirty="0">
                <a:solidFill>
                  <a:srgbClr val="75005F"/>
                </a:solidFill>
                <a:latin typeface="Times New Roman"/>
                <a:cs typeface="Times New Roman"/>
              </a:rPr>
              <a:t>другим </a:t>
            </a:r>
            <a:r>
              <a:rPr sz="2400">
                <a:latin typeface="Times New Roman"/>
                <a:cs typeface="Times New Roman"/>
              </a:rPr>
              <a:t>учебным </a:t>
            </a:r>
            <a:r>
              <a:rPr sz="2400" spc="-5" smtClean="0">
                <a:latin typeface="Times New Roman"/>
                <a:cs typeface="Times New Roman"/>
              </a:rPr>
              <a:t>предметам </a:t>
            </a:r>
            <a:r>
              <a:rPr sz="2400" spc="-5" dirty="0">
                <a:latin typeface="Times New Roman"/>
                <a:cs typeface="Times New Roman"/>
              </a:rPr>
              <a:t>выставляются на </a:t>
            </a:r>
            <a:r>
              <a:rPr sz="2400" spc="5" dirty="0">
                <a:latin typeface="Times New Roman"/>
                <a:cs typeface="Times New Roman"/>
              </a:rPr>
              <a:t>основе </a:t>
            </a:r>
            <a:r>
              <a:rPr sz="2400" b="1" spc="-30" dirty="0">
                <a:solidFill>
                  <a:srgbClr val="75005F"/>
                </a:solidFill>
                <a:latin typeface="Times New Roman"/>
                <a:cs typeface="Times New Roman"/>
              </a:rPr>
              <a:t>годовой </a:t>
            </a:r>
            <a:r>
              <a:rPr sz="2400" spc="-10" dirty="0">
                <a:latin typeface="Times New Roman"/>
                <a:cs typeface="Times New Roman"/>
              </a:rPr>
              <a:t>отметки  </a:t>
            </a:r>
            <a:r>
              <a:rPr sz="2400" spc="-5" dirty="0">
                <a:latin typeface="Times New Roman"/>
                <a:cs typeface="Times New Roman"/>
              </a:rPr>
              <a:t>выпускника </a:t>
            </a:r>
            <a:r>
              <a:rPr sz="2400" dirty="0">
                <a:latin typeface="Times New Roman"/>
                <a:cs typeface="Times New Roman"/>
              </a:rPr>
              <a:t>за 9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класс.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39150" y="6466268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60" dirty="0">
                <a:solidFill>
                  <a:srgbClr val="8B8B8B"/>
                </a:solidFill>
                <a:latin typeface="Arial"/>
                <a:cs typeface="Arial"/>
              </a:rPr>
              <a:t>67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21429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Выставление оценок в аттестат (9 класс)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8" name="Picture 8" descr="https://encrypted-tbn3.gstatic.com/images?q=tbn:ANd9GcQRwW2FCowLYZ-uMkzIyEs_pP-lYZJ1Lgux-V_alwnWh1pBHU-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2321135" cy="16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292662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Сайты по вопросу </a:t>
            </a:r>
            <a:b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подготовки и проведения </a:t>
            </a:r>
            <a:b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ЕГЭ, ГИА в </a:t>
            </a: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2022 </a:t>
            </a: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году</a:t>
            </a:r>
          </a:p>
        </p:txBody>
      </p:sp>
      <p:sp>
        <p:nvSpPr>
          <p:cNvPr id="111619" name="Прямоугольник 4"/>
          <p:cNvSpPr>
            <a:spLocks noChangeArrowheads="1"/>
          </p:cNvSpPr>
          <p:nvPr/>
        </p:nvSpPr>
        <p:spPr bwMode="auto">
          <a:xfrm>
            <a:off x="304800" y="1524000"/>
            <a:ext cx="8305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//WWW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fipi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http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//WWW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ctege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info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http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//WWW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ege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edu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http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//WWW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rustest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//WWW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obrnadzor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gov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3200" b="1" i="1" dirty="0">
                <a:latin typeface="Georgia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//WWW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stavminobr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//WWW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stavedu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-10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tt</a:t>
            </a:r>
            <a:r>
              <a:rPr lang="en-US" sz="2400" b="1" spc="-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:</a:t>
            </a:r>
            <a:r>
              <a:rPr lang="en-US" sz="2400" b="1" spc="-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//</a:t>
            </a:r>
            <a:endParaRPr lang="ru-RU" dirty="0"/>
          </a:p>
        </p:txBody>
      </p:sp>
      <p:sp>
        <p:nvSpPr>
          <p:cNvPr id="5" name="object 2"/>
          <p:cNvSpPr/>
          <p:nvPr/>
        </p:nvSpPr>
        <p:spPr>
          <a:xfrm>
            <a:off x="6000760" y="1714488"/>
            <a:ext cx="2367215" cy="856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/>
          <p:nvPr/>
        </p:nvSpPr>
        <p:spPr>
          <a:xfrm>
            <a:off x="6429388" y="3000372"/>
            <a:ext cx="1223954" cy="936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4929198"/>
            <a:ext cx="8429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edu.gov.ru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34340" y="252115"/>
            <a:ext cx="838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-15" dirty="0" smtClean="0">
                <a:solidFill>
                  <a:srgbClr val="240AE4"/>
                </a:solidFill>
                <a:latin typeface="Times New Roman" pitchFamily="18" charset="0"/>
                <a:cs typeface="Times New Roman" pitchFamily="18" charset="0"/>
              </a:rPr>
              <a:t>Порядок проведения </a:t>
            </a:r>
            <a:r>
              <a:rPr lang="ru-RU" sz="4400" b="1" spc="-20" dirty="0" smtClean="0">
                <a:solidFill>
                  <a:srgbClr val="240AE4"/>
                </a:solidFill>
                <a:latin typeface="Times New Roman" pitchFamily="18" charset="0"/>
                <a:cs typeface="Times New Roman" pitchFamily="18" charset="0"/>
              </a:rPr>
              <a:t>государственной  </a:t>
            </a:r>
            <a:r>
              <a:rPr lang="ru-RU" sz="4400" b="1" spc="-30" dirty="0" smtClean="0">
                <a:solidFill>
                  <a:srgbClr val="240AE4"/>
                </a:solidFill>
                <a:latin typeface="Times New Roman" pitchFamily="18" charset="0"/>
                <a:cs typeface="Times New Roman" pitchFamily="18" charset="0"/>
              </a:rPr>
              <a:t>итоговой </a:t>
            </a:r>
            <a:r>
              <a:rPr lang="ru-RU" sz="4400" b="1" dirty="0" smtClean="0">
                <a:solidFill>
                  <a:srgbClr val="240AE4"/>
                </a:solidFill>
                <a:latin typeface="Times New Roman" pitchFamily="18" charset="0"/>
                <a:cs typeface="Times New Roman" pitchFamily="18" charset="0"/>
              </a:rPr>
              <a:t>аттестации (ГИА)  </a:t>
            </a:r>
            <a:r>
              <a:rPr lang="ru-RU" sz="4400" b="1" spc="-20" dirty="0" smtClean="0">
                <a:solidFill>
                  <a:srgbClr val="240AE4"/>
                </a:solidFill>
                <a:latin typeface="Times New Roman" pitchFamily="18" charset="0"/>
                <a:cs typeface="Times New Roman" pitchFamily="18" charset="0"/>
              </a:rPr>
              <a:t>выпускников </a:t>
            </a:r>
            <a:r>
              <a:rPr lang="ru-RU" sz="4400" b="1" dirty="0" smtClean="0">
                <a:solidFill>
                  <a:srgbClr val="240AE4"/>
                </a:solidFill>
                <a:latin typeface="Times New Roman" pitchFamily="18" charset="0"/>
                <a:cs typeface="Times New Roman" pitchFamily="18" charset="0"/>
              </a:rPr>
              <a:t>9, 11 </a:t>
            </a:r>
            <a:r>
              <a:rPr lang="ru-RU" sz="4400" b="1" spc="-10" dirty="0" smtClean="0">
                <a:solidFill>
                  <a:srgbClr val="240AE4"/>
                </a:solidFill>
                <a:latin typeface="Times New Roman" pitchFamily="18" charset="0"/>
                <a:cs typeface="Times New Roman" pitchFamily="18" charset="0"/>
              </a:rPr>
              <a:t>классов </a:t>
            </a:r>
          </a:p>
          <a:p>
            <a:pPr algn="ctr"/>
            <a:r>
              <a:rPr lang="ru-RU" sz="4400" b="1" dirty="0" smtClean="0">
                <a:solidFill>
                  <a:srgbClr val="240AE4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b="1" spc="-85" dirty="0" smtClean="0">
                <a:solidFill>
                  <a:srgbClr val="240A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spc="5" dirty="0" smtClean="0">
                <a:solidFill>
                  <a:srgbClr val="240AE4"/>
                </a:solidFill>
                <a:latin typeface="Times New Roman" pitchFamily="18" charset="0"/>
                <a:cs typeface="Times New Roman" pitchFamily="18" charset="0"/>
              </a:rPr>
              <a:t>2022  </a:t>
            </a:r>
            <a:r>
              <a:rPr lang="ru-RU" sz="4400" b="1" spc="-45" dirty="0" smtClean="0">
                <a:solidFill>
                  <a:srgbClr val="240AE4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12" name="AutoShape 4" descr="data:image/jpeg;base64,/9j/4AAQSkZJRgABAQAAAQABAAD/2wCEAAkGBxAPEg8SEBIQEBAVEhcXFhgSFRUQFRUVFhYWGBYWFRUYHSsgGBolGxUVIjEiJSktLi4uGB81RDMtNygtLisBCgoKDg0OGxAQGy0lICUuLS0tLS0tMC0tLS8tLS0vLS0tLS0tLS0tLS0tLS0tLS0tLS0vLS0tLS0tLS0tLS0tLf/AABEIAJUBUgMBEQACEQEDEQH/xAAcAAEAAgIDAQAAAAAAAAAAAAAABgcFCAECBAP/xABOEAABAwIBBQkJDQYFBQAAAAABAAIDBBEFBgcSITETIjRBUWFxc4EUFzJykaGxstEVIzVCUlRidJKTs8HDM2OCouHiJFNko8IWJUOD0v/EABsBAQADAQEBAQAAAAAAAAAAAAAEBQYDAQIH/8QAOxEAAQMBBAYHBwMFAQEBAAAAAAECAwQFERJxEyExM0FRFTJSYZGhsQYUIjSBwfBi0eEjNUJyglPxFv/aAAwDAQACEQMRAD8AvFAEAQBAEAQBAEAQBAEAQBAEAQBAEAQBAEAQBAEAQBAEAQBAEAQBAEAQBAEAQBAEAQBAEAQBAEAQBAeLGcUipInzTGzGji1lxOxrRxklfccbpHYWnOWRsbcTiuG12LY05xpz3LSg2uHGMdBeN893MNStMFPS9fW4q8dRVL8Opp9+9lUjftrvfeXRe3X44ffzL56QZswaj66OkTWj9Z86fKDEsIkZHiAM9O42D76ZsONkm13iu19C9WCGoS+LUvI8bPNTLhl1pzLAqcbp46fuoyAwaAcHDXpA7A0cZJ1W5VWtie5+BE1lk6ViMxquoqPKLLyrqnOEb3U0PE2M2cR9N41k8wsOnaruChjjT4talHPXyPW5upCMiqk0tLTfp/K0naXlvdStG2664h6R9996kqyby/qqVzWzudUwcYcbyNHK1529DvMoc9Ax6Xt1KTae0Hs1P1oWw/G6cU/dW6DufQ0tLm2Wtt0r6rbb6lTaJ+PR3ay70zMGkv1FTZRZe1dU5whc6mg4gw2eRyveNd+Yaunap70pqNL5dbuRxpKattNypTpc3muzx/YjO7yaWlukmn8rSdpeW91G6bj/APPV9C5//GT3X6dL8luJNk7l5V0jmiVzqmHjDzd4HKx5135jq6NqksSmrEvi1O5FNV0tdZbkSdL2c02eP7lwYbXx1MTJYXacbxcH0gjiINwRzKuexzHYXbSQx7XtRzdh6l8n2EAQBAEAQBAEAQBAEAQBAEAQBAEAQBAEAQBAEAQBAEAQBAEAQFZ5dudX4jSUDSRGLF9uVwLnHpEY1eMVaUl0UDpeJU1d8s7YeBY1JTMiYyONoYxrQGgbAAqxzlct6lo1qNS5D6rw+jw41hcdXDJDKLtcNvG13xXDnB1rpFIsbkchzljSRitUoauq52M7je73uGZ50eR/gu7LhxHjHlWiYxirpU2qhmpHvamiXYimPXY4BAEB7PdKYwCm0juAk3TR+la3k47cpuo02CJHTLtRCdRskqZGUrV6zkPgAsRLK6V6vdtU/aaWmjpomwxpciIFzO4IXSKV0T0e3ahwqaaOpidFIl6KWDmgxQiSelcd65u6t5nNIa/ygt+ytNWXSxMnTiflEEbqaokpXf4qWkq0sAgCAIAgCAIAgCAIAgCAIAgCAIAgCAIAgCAIAgCAIAgCAIAgCArUnc8od/8AHbvSeeCw87SFadai1cP3Krq12vin2LJVWWoQBAa95UTNfWVjm+CZ5Lc++Iv5lpaZFSJqLyMtVOxTOVOZjF3OAQBActUK0Wq6meici59n3tZaUKu5+p9FiD9mCHgQ9JZmsjLq8EbGwvJ6N630kLTomGgYi/m0/Kq9ySWxM5uy/wBERC51AOwQBAEAQBAEAQBAEAQBAEAQBAEAQBAEAQBAEAQBAEAQBAYzKLFxRU8lQ5pkDNHeggE6T2t2nxl0hiWV6MQ5TSpExXqRKDOrSk7+Cob4ug//AJBTlsyTgqEFLUj4opn8Ny0w+osGztY4/FlvEezS1HsKiyUkzNqEqOshfscYPOZgsjxDXU191gtpaOs6AOk145dE3PQTyKRQyol8T9ikauhVbpWbUMzkpldBXRi7mxzhu/jJsdQ1uZ8pvoXCopXxO7uZIp6pkrduvkej/q7DvncH2wvn3absqffvMPaQweV2XlPFC5tJK2ad4IBYdJsY43E8vIOVSKaie5970uRCNU1rGsuYt6qQ6qyIlZQMqhd01y97BrtCQLHxha55nHkU5ta3TYOH3IDqF2hxpt+xEFPK4IAgJfNkPM3D+6iCJg7TLDqIhtyfK+NbkNtqr/fGum0fDZ9SySjeyJJU1OTWRNrlQ1dlSxyLo0VWrsP0SyvaalngT3h6Nempb9SL3oc6QUT3Cp7C+BZ9O2d/7N8ThzrKRQ2dJO+9yXNTb+xCtq34aKJWxqjpFTUicO9S3c2WAGkgfUTDQkmANnaiyMaxe+wkm/RZWdbMj3IxmxDCUUTmNWSTa7WplcSy4w+C4M4kcOKIGXzjejyrkyjmfsTxOr62Fm1fAwU2dSmHgQVDh9IsZ6CVJSzJOKoRltSPgik1wmuFTDDMAWiSNrwDrI0hexKgSMwOVvIsI342o7metfB9hAEAQBAEAQBAEAQBAEAQBAEAQBAEAQBAEAQBAEBF85nwbU9MX40al0O/b+cCHX7h35xPnkXhlPNh9JusMUl2Hw2Nd8Z3KEqpHNndcvEUsbHQNvTgdcTzd4fNfQY6ndyxOsPsOuPJZex18zON55JQQv2JcR1+TmL4Xd1FMaiEa9Aa9XPC7V9k3UpJ6efVIly8/wCSKtPUQa41vTkR2Q0NY526B2G1VzezS6nc8bd6bOhdzbFJTSxpq+Jvn/JFdopF+L4HeRGQppACA9uF4tUUp0qeV8R4w070+Mw6j2hcpIWSJc5DrHM+NfhUycDqOudaUihncfDaNKneeVzL3iJ5QdHoXFdLCnw/Enn/ACSE0Uy/F8K8+BmxmvqtpnpgzbpXfs5baNvOuHSTOyt536Mf2kuMRJPR0Dv8ORXVDT+1kFoGOHHHHf3xw5SbbLXXZGyzJ8Xwpy4nFXRQL8PxLz4GIxPFqiqdpVEr5T9I70eK0ah2Bd44WRpc1LiNJM+Rb3KeJdTkEBJm1VDQOvAO76huySUaFOx3KyPa8g8ZNuRQXJJI2964G+f8FizA1yJGivf+cDG4vjlVWG9RK94+T4LB0MGrt2quktKmp9ULb15/yaSk9mK6r+Kpdgby2r4GPDQq2W1qmTYtydxp6X2Ws+Da3GvN37bDh+xdLLmkfVNxOVdvoR/aalghsx+jYia27ETmhfuR3AaL6vH6oXep3zs1MpTbpuSGYXE7hAEAQBAEAQBAEAQBAEAQBAEAQBAEAQBAEAQBAEBF85nwbU9MX40al0O/b+cCHX7h35xPvkB8H0niH13L5q987M+6PcNyJAoxJCAj2VuTlLVxSPlZaVjHFsjN68aIJAJ+MOYqRT1D43XNXURainZI1b01lEBaQzJygCAIDJe7tV3P3Lur+57+DzfJvt0fo7Fx93jx47tZ395kwYL9RjV2OAQBAF4q3IetS9bj6ALD1VXLO5ca6uXA/abMsqloo00TdaprVda+JyohaBAdX7FZWR8036+hnfaz+1vzb6oX7kfwGi+rx+qFMqd67NTGU26bkhmFxO4QBAEAQBAEAQBAEAQBAEAQBAEAQBAEAQBAEAQBARfOZ8G1PTF+NGpdDv2/nAh1+4d+cT75AfB9J4h9dy+avfOzPuj3DciQKMSQgPJi594qOpf6pX0zrIfEnUXI1yC1RkjlAEAQBAEAQBAF47Yp9x9dMz6r89dtU/eWdVMkC8PoIDq/YrKyPmm/X0M77Wf2t+bfVC0cYxGWnwajMTiwuhjaSNRsWgGx4irO5Fq7l7X3MQxbqX/krn3WqfnFR97J7VqNBF2U8Cj0r+a+I91qn5xUfeye1NBF2U8BpX9pfEe61T84qPvZPamgi7KeA0r+0viPdap+cVH3sntTQRdlPAaV/aXxHutU/OKj72T2poIuyngNK/mviWXmkqpJYqsySSSESNtpuc+29Oy51KhtdjWvbhS7UW1nOVzXXrxIZldjlU6rnG7SsDHaIDHuYLDXsB261LsmJjoVVyIusj2g9zZUuXgYf3WqfnFR97J7VZ6CLsp4EHSv7S+JbubCd8lEHSPe926vF3uLzYEcZWbtRrW1FzUu1IXdC5VivXmpLVXEw8GO4i2lgkld8VptzniXrWq5UROJ4qoiXqUXXZQVc0jpHTzNLjsbI9jQNgAANgtfBSRxxo1WoqmdlqHverr1Ph7rVPzio+9k9q66CLsp4HPSv7S+JZ+aWpklgqTI98hE9gXuc8gaDdQJKz9rsa2VqNS7V9y3s5yuYt68SdqqLAIDA5a4s6kpZJGGz9Qb0ldImY3o1OKnw92FquKUdi9USSaiouTf9q8fmtglPEiXYU8DNrM9VvvXxOPdap+cVH3sntXugi7KeA0r+0viWHmkxeSQ1MMsj5CNGRum4vNvBcLk7PA8qpbXgazC9qXcC0s6VXYmqpY6pCzCAIAgIvnM+Danpi/GjUuh37fzgQ6/cO/OJj8hspqJlJTQvqI45WtIIeSyx0ifCIsdvKulXTyrK5yN1HOkqYkia1V1k1Y8OALSCDsINwegqAuraT0W/YdkPTy4rG58E7Wi7nRPAHKS0gBfTFRHIqnxIiq1UQoupyTxCJuk+llDRt0QH27GklaJtXC5bkcZt1HM1L1aYZSCMEAQBAEAQBeKqIl6n01iuXC1L1OQFBktGmS9MaXl1BYFouVHJEtx9Fi12n7C1LkRAvD0L1rVctzUvPl72sTE9URO86vKu7Lo52TpI5qomv0Md7TWvRzUL4Y5EVyqmpO5Sx8qPgWg6uH0BSU+b/6+5mG/K/8AJW61xQBD0IeBAEPS0czf7Ks6xnqlZ62t43It7M6jsyA5UcLqutP5KXY+4XMj2jvUyMYrUry5c1PAG9dJ6Qsva3zC5IXtn7n6qTFVpOKuzr41pOZTMOob5/TxBW1k0+OTSLsT1K+0JsLMCbVK6WkKUIC1szvB6nr/ANNqzts71uX3LmzeouZYCpyxCArPO9X/ALCAHlcfyVlZUeOe/lrINe/DFdzK1WoKMICRZv6/cK+nJNmvJiP8epv82ioNoxaSnd3a/Ak0cmCZO/UXmsmaE5QBAEB5sRoIqmN0UzQ+N1rtJIvYhw2a9oC+mPcxcTdp8PY17cLthGqzN1h0gOjHJCeWORx8zyR5lKbXzt43kR1nwLsS4i1ZhdfgLt2p5N3pNLftNw3Wf/Iz4vFv28fkMtskNWmF6XOIjopqRcTFvaWLgGMRVsLJoth1EHaxw8Jp5x7FWTROicrXFpDK2ViOaZFczqEBDct8iY6xrpoGhlUBfVqEvM76XI7y806lrHRLhd1fQgVdE2VMTdvqU29paSCCCCQQdRBGogjiKvUW9L0M+qXLcpwvTwIAgFlzllbG1XuXUh3pqeSolSKNL3LsPo1tljq2vkqXcm8EP1yx7Dgs9my9/F37ckOVALwIeHBNlKpKV1TJgb9VK61bTjs+nWV+3gnNSWZJ5CTVzWyyu3CnOw2u945Wg6gOc+QrRY4KNMESXrxU/M55au03aSod8PBOH0QnlJm7w1gGlE+U8skj9fY0geZR3V8y8bj6bZ8CcDH5zaZkNBFHGNFjHMa0azYCwA1rnTuV07VXmdpWo2FUTkVKtmZs9uCU7Zaimjfra+ZjXdDnAH0rhUqqQuVOSnWFEWRqLzLd73uH/Id9orJe8zdpfE0Ogj7KDve4f8h32invM3aXxGgj7KDve0HyHfaKe8zdpfEaCPsoZ7CMJhpGaELAwcdgLnpPGub5HP6y3n21jW9VLiisqOF1XWn8lorH3C5lNaO9TIxitSvLlzU8Ab10npCy9rfMLkhe2fufqpJsWrm08UkrtQa0lVyIqrchNVbjX3Eqx08skrtZe4n2LY0kCQxIzxzM5US6WRXHmUg4hAWtmd4PU9f+m1Z22d63L7lzZvUXMsBU5YgoCisva/d62Y7Q06I7ForHiujV/NfQprRfe9G8iPK5K0Lw9O0chYWubqc0gjmINx5wvHNRyKi8Qi3LehsVhlWJ4oZW7JI2vH8QB/NYmRiserV4GnY5HNRycT1L4PsIAgCAID5zwtka5jwHMcCHA6wQRYgr1FVFvQ8VEVLlK5zdaVJXV9ESSwaTm3/duAB6Sx7fIrOt/qRMlKui/pzPiLJVWWoQBAVBnXwhsNSydgs2dpLrbN0ZYE9oLe0FXdnSq5isXgUVpQo16PTiQdWJWBAEB3YFnbdnX4YkzU/QPYqiaqPqnJr6qfc7LOm+CAIDI5NYcKqrpoXeA9++52tBc4doaR2rSWYmhpHSptX/AOH5x7UyrPaLKfg1PNdamwDGgAAAAAWAGoADYAoZwRLjsgITnY4G3rG+ld6bfNzQ5T7p2RT62hmTJZM8Mo/rEXrhR6vcPyU7Qb1uZsIsYaUIAgCA18yo4XVdafyWlsfcLmUlo71MjGK1K8uXNTwBvXSekLL2t8wuSF7Z+5+qmGzsY1qZTMO3fP6OIL2yqfSS412N9RXzYGYU2r6FZrTlEF4jkVVbxQ+lat14Xp4Wtmd4PU9f+m1Z22d63L7lzZvUXMsBU5YnjxeqEMMsh+KwnzIDXieUvc5x2ucT5StnSx6OFre4zU78cjnd5xHGXFrW63OIA6SbBdnKiIqqckRVW5D04xQmnnmhPxHW7FX2bOsrHX818yZWxJG5LuR5FYkMuXNZX7rRNYTd0L3M7Dvm+Z1uxZe1YsE6rz1l5QPxRXciYqtJwQBAEAQBAVvgfw9WeI/0RKzl+TaVUXzrix1WFqEAQFeZ5B7zSda71P6KyszruyKu1OomZVauijCAIDuxZO2/mEyP1L2N+QX/AGX7HZU5rAgCHpI83J/7jTf+z8J60tP/AG785n5hbf8AenZJ6F4KEAgITnY4G3rG+ld6bfNzQ5T7p2RT62hmTJZM8Mo/rEXrhR6vcPyU7Qb1uZsIsYaUIAgCA18yo4XVdafyWlsfcLmUlo71MjGK1K8t3NzVNhwx0jjZrZJSsvavzP0QvbP3P1Uq7GcQdUzSSu2ucbcw4le0MGhhRvHapV1UulkVeHA81PC6RzGMGk97g1o5XONgPKVKe5GtVy7EODUVyoiGTyow8UtQYW6xGxoJ5TbfHtN1V2bMsrpHrxUnVsaRtY1ORiVbEAtbM7wep6/9Nqzls71uX3LmzeouZYCpyxIbnRr9ypCwHXI4Ds41IpI9JM1vecah+CNzu4ptbIzRn8gqHd6+mba7WOMjuiMaQ/m0fKoVoy6Ond36vElUbMcyeJk86lDudWJANUjPOFUWPJhlVnNPQsbRZfGjuRDVpClJ5mhr9ConhOyWMOHjRn2PPkVPbEd8bX8l9Sxs19z1bzLaWdLkIAgCAIAgK3wL4erfEf6IlZy/JtKqL51xY6rC1CAICvs8f7Cl64+oVZWZvFyKu1N2mZVKuijCAIDuxZS2/mEyP1D2M+Rd/svoh2VMa4IAgJDm7+EqXpk/CetNTf2785n5jbn96XJPQvJQQEBCc7HA29Y30rvTb5uaHKfdOyKfW0MyZLJnhlH9Yi9cKPV7h+SnaDetzNhFjDShAEAQGvmVHC6rrT+S0tj7hcyktHepkYxWpXkkdjGhhkVM02c+aRzvFuLKofT6WuvXYiIv7Fi2bR0tybVVUI2rgrydZqMG3Wd9S4byEWbzyOH5Nv8AaCp7XqMMaRptXbkWFnw4n414eph84PD5+z0LnYvVf9D7tPa0jqvCsLWzO8Hqev8A02rOWzvW5fcubN6i5lgKnLEqTOzX6c8cQOpjbnpKuLHjvkV/JPUrbSfcxG8yCLRFOWLmdobvqpyPBa2Np53HSd6GeVUdtSams+pZ2azW5/0MnncodKnjlG2N+voKqKWTRzNd3ljUMxxub3FTrZmbMnkxX9zVdLLsDZWh3iO3rv5XFR6uLSQub3HWnfgla7vNggsaaU5QBAEAQBAVrE7ubKB2lqEzbA+NGCP5oyFaL8dHq4FUnwVuviWSqstQgCAr/PEP8PTdf/wcrKzN4uRWWpu0zKoV0UQQBAd2LK25v0yP0/2L+Sd/svoh2VKa8IAh6SvNdTl+INcNkcb3HtAZ6XrTtbo6BrV4n5XaEqT2vK5NiavBLvUuhQDqEBCc7HA29Y30rvTb5uaHKfdOyKfW0MyZLJnhlH9Yi9cKPV7h+SnaDetzNhFjDShAEAQGvmVHC6rrT+S0tj7hcyktHepkYxWpXgnZzLxGoiqvM9v1XHLWkkAAkk2AGsknYAvVW5L1F1+ov7JTBxRUsMOrTA0nnlkdrd7OgBY2qnWaVX+GRpKeLRRo0qLODw+fs9Ct7G6ryutPa0jqvCsLWzO8Hqev/Tas5bO9bl9y5s3qLmT57rAk8QuqcsTX7Kat3eqnk2gvIHQNS1FlR4IL+esoq9+KW7kYxWRCJbkrlucPh3FtO2S7y8uMhYSTYbNE7AAOxVtXZ3vEmNXXfQmU9ZoW4UaenHM4RrIZIX0rWh4tfdSbc9tFRuhU7fl/J36TXs+f8EICumpc1EK1y3reCF9HybA5KYh3TSU0t7udGA7x27138wKxlVFopnN7zS078cbXdxllHOwQBAEAQEBzpYS8thrYbiSAjSI2hmldrv4XeZx5FYUEqXrE7YpW2hEtySt2oSbJfHY6+BkrbB2yRvGx42jo4xzFRZ4VifhUl08yTMRyGXXE7hAQHPEP8NTfWP03qxszeLkVlqbpMypldlEEAQHdiy1ub5uR+nexXyT/APb7IdlSGwCA4cVNoaR1RKicE1qU9t2oyz6ZX/5Lqanf/BbmazAzT07p5BaSexAO0RDwfKST0WVzXzI56MbsQ/OqCJzWrI7a7WThQSeEBCc7HA29Y30rvTb5uaHKfdOyKfW0MyZLJnhlH9Yi9cKPV7h+SnaDetzNhFjDShAEAQGvmVHC6rrT+S0tj7hcyktHepkYxWpXhD0l+bHBu6aoSuF44AH8xkPgDssXfwhVlq1GjiwJtd6cSbQQ45MS7ELnWYL0ovODw+fs9Cv7G6ryotPa0jqvCsLWzO8Hqev/AE2rOWzvW5fcubN6i5koysru56Sd/HokDpKqGtxLchYKtyXqUCTfWttExGMRqcEMw92Jyu5hfZ8hAEPAh6EBa+aCv0oJ4CdccgcPFkH/ANNd5VnbYiukR/NPQuLNfexW8vuT9U5ZBAEAQBAdZGBwIcAQRYg6wQdoIS+48VLyr8XwSqwWd1XQ3fSnw2a3aLfkvG0tHE7aOPnto5o6lmjl1O4KVEkMlM/SRa04oSnAMuqKrADninl42SkNF/ov2OHn5lDmo5I+F6EyGtjk43LyJM2Rp1ggjmIKjXKS70IHnhI7lp/rA/DerCzd4uRW2ov9NMypldlEEAQHdiy9uIumbl9z9L9i3IlI+9f8vsh2VKjVXYhsFkY1L1VPE6ucArGlsqaZb3JhTv8A2M/aXtPR0iKka438k2fVSc5DZDPqHNnq2lkA1tY4WdLyXHEz09CuHyx00eig+q/nEwr1ntCb3iqXJPzgW2AqwnnKAICE52OBt6xvpXem3zc0OU+6dkU+toZkyWTPDKP6xF64Uer3D8lO0G9bmbCLGGlCAIAgNfMqOF1XWn8lpbH3C5lJaO9TIxitSvOCgL2yEwXuKkja4Wlf75J4ztjewWHYVka6o00yqmxNSGipYdFGiceJIVDJJRecHh8/Z6Ff2N1XlRae1pHVeFYWtmd4PU9f+m1Zy2d63L7lzZvUXMZ26/RhihB1vdc9AUWzotJUN7tZ3rH4IV79RVK1pnzJ5OYM+unbCwhpLXOJOwBo9pA7VErKjQRK9Np3podLJhJZ3rp/86PyFU3TMvZQsujY+ajvXT/50fkKdMy9lB0bHzUjWVOTkmHvja9weHgkEco4lLorSfPLgciIR6mibEzE1VMKrgriW5r6/cq5rCd7MxzP4hv2+qR2qttWLFBi5aybQPwy3cy6Vly9CAIAgCAIDgoCLY1kDQ1RLgx0Eh2mGzQTzsILfMFLirZY9V96d5DloYpNd1y9xH35p233tUQOeIE+ZwUlLTXi0irZado696cfO/8AZ/vXvSa9k86KTtDvT/6s/c/3p0mvZ8x0Una8h3p/9X/s/wB6dJr2fMdFJ2vI570/+r/2f706TXs+Y6KTteQ704+dn7n+9edJ/p8z1LMu/wAztHmobffVTiOaIA+UuK86SXg1D3oy/a9SR4HkNQ0hDgwzSDY6Yh5B5Q22iDz2uo0tZLJqVbk7iVDRRR60S9e8kyiksIAgCAhOdjgbesb6V3pt83NDlPu3ZFPraGZMlkzwyj+sReuFHq9w/JTtBvW5mwixhpQgCAIDXzKjhdV1p/JaWx9wuZSWjvUyMYrUgEkzf4N3XWR6QvFF74/kNjvG9rrdgKgWlUaKFbtq6v3JVHFpJE5JrLxWUNAcoCi84PD5+z0K/sbqvKi09rSOq8KwtbM7wep6/wDTas5bO9bl91LmzeouZFc5lfutY5oO9jaG9vGu1jR6nSfQ5Wk/Yz6kTV4VZZGZ2hu6qnI2Bsbe3fP/AOCorak6rPqWlmM6zvoWcqItggIHnbodOmZKBrjfr6DtXemk0crXclOU7Mcat7ipVszNH3oKowSxSt2xyNeP4XA28y+JWI9isXilx9MdhcjuRsZDIHta5utrgCOgi4WJVLluU06Lel53Xh6EAQBAEAQBAEAQBAEAQBAEAQBAEAQBARvLvBZa2nEcVtLSB16ti6RPwPR3I+JG4mq3mV73uK/939r+iuemv0eZW9Gfq8jJZO5vamOohkmcxjY5Gv3u+uWuBtxW2bVzltbSMVmHanM+o7OwuR2LYWoqYswgCAICp8cyBrJqiaRm56L3ki5srKjtD3dmHDfrIVTR6Z+K+48Pe4rv3f2v6KX01+jzI/Rn6vIsTInJsYfC5pIfK92k91rbBZrRzDX5Sq2sq1qXot1yJwJlNTpC27aSJRCSEBWOVuRFXU1UssWhouta5sdSsKKu92RUw33kSppdMqa7rjD97iv/AHf2v6Kb01+jzIvRn6vIn+Q+TsmHwSMe4Oe9+nYCwadENte+vYq6sqveXI6665LiZTU+haqX3kJxPIGvmllk97Ok8nW7lKk0tpJBHgRt/wBTjPRaV+LEecZuK7939r+ikdNfo8zj0Z+osrI/Au4KdsOlpuLi9xta7newADsVXV1K1EmNUuJ1PCkLMJm1GO4QGNyiw7uqnmh43NIF+XiQFVjNvXfu/tf0V2y2Fa1Ew7O8q3Waiqqo45bm3rri+5gceu6+umv0eZ50Z+ryLXwOidT08ELn7oY2BulbRuG6hqueKw7FTzSJJIr0S68somYGI3ke5cj7CAIAgCAIAgCAIAgCAIAgCAIAgCAIAgCAIAgCAIAgCAIAgCAIAgCAIAgCAIAgCAIAgCAIAg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4214" name="AutoShape 6" descr="data:image/jpeg;base64,/9j/4AAQSkZJRgABAQAAAQABAAD/2wCEAAkGBxAPEg8SEBIQEBAVEhcXFhgSFRUQFRUVFhYWGBYWFRUYHSsgGBolGxUVIjEiJSktLi4uGB81RDMtNygtLisBCgoKDg0OGxAQGy0lICUuLS0tLS0tMC0tLS8tLS0vLS0tLS0tLS0tLS0tLS0tLS0tLS0vLS0tLS0tLS0tLS0tLf/AABEIAJUBUgMBEQACEQEDEQH/xAAcAAEAAgIDAQAAAAAAAAAAAAAABgcFCAECBAP/xABOEAABAwIBBQkJDQYFBQAAAAABAAIDBBEFBgcSITETIjRBUWFxc4EUFzJykaGxstEVIzVCUlRidJKTs8HDM2OCouHiJFNko8IWJUOD0v/EABsBAQADAQEBAQAAAAAAAAAAAAAEBQYDAQIH/8QAOxEAAQMBBAYHBwMFAQEBAAAAAAECAwQFERJxEyExM0FRFTJSYZGhsQYUIjSBwfBi0eEjNUJyglPxFv/aAAwDAQACEQMRAD8AvFAEAQBAEAQBAEAQBAEAQBAEAQBAEAQBAEAQBAEAQBAEAQBAEAQBAEAQBAEAQBAEAQBAEAQBAEAQBAeLGcUipInzTGzGji1lxOxrRxklfccbpHYWnOWRsbcTiuG12LY05xpz3LSg2uHGMdBeN893MNStMFPS9fW4q8dRVL8Opp9+9lUjftrvfeXRe3X44ffzL56QZswaj66OkTWj9Z86fKDEsIkZHiAM9O42D76ZsONkm13iu19C9WCGoS+LUvI8bPNTLhl1pzLAqcbp46fuoyAwaAcHDXpA7A0cZJ1W5VWtie5+BE1lk6ViMxquoqPKLLyrqnOEb3U0PE2M2cR9N41k8wsOnaruChjjT4talHPXyPW5upCMiqk0tLTfp/K0naXlvdStG2664h6R9996kqyby/qqVzWzudUwcYcbyNHK1529DvMoc9Ax6Xt1KTae0Hs1P1oWw/G6cU/dW6DufQ0tLm2Wtt0r6rbb6lTaJ+PR3ay70zMGkv1FTZRZe1dU5whc6mg4gw2eRyveNd+Yaunap70pqNL5dbuRxpKattNypTpc3muzx/YjO7yaWlukmn8rSdpeW91G6bj/APPV9C5//GT3X6dL8luJNk7l5V0jmiVzqmHjDzd4HKx5135jq6NqksSmrEvi1O5FNV0tdZbkSdL2c02eP7lwYbXx1MTJYXacbxcH0gjiINwRzKuexzHYXbSQx7XtRzdh6l8n2EAQBAEAQBAEAQBAEAQBAEAQBAEAQBAEAQBAEAQBAEAQBAEAQFZ5dudX4jSUDSRGLF9uVwLnHpEY1eMVaUl0UDpeJU1d8s7YeBY1JTMiYyONoYxrQGgbAAqxzlct6lo1qNS5D6rw+jw41hcdXDJDKLtcNvG13xXDnB1rpFIsbkchzljSRitUoauq52M7je73uGZ50eR/gu7LhxHjHlWiYxirpU2qhmpHvamiXYimPXY4BAEB7PdKYwCm0juAk3TR+la3k47cpuo02CJHTLtRCdRskqZGUrV6zkPgAsRLK6V6vdtU/aaWmjpomwxpciIFzO4IXSKV0T0e3ahwqaaOpidFIl6KWDmgxQiSelcd65u6t5nNIa/ygt+ytNWXSxMnTiflEEbqaokpXf4qWkq0sAgCAIAgCAIAgCAIAgCAIAgCAIAgCAIAgCAIAgCAIAgCAIAgCArUnc8od/8AHbvSeeCw87SFadai1cP3Krq12vin2LJVWWoQBAa95UTNfWVjm+CZ5Lc++Iv5lpaZFSJqLyMtVOxTOVOZjF3OAQBActUK0Wq6meici59n3tZaUKu5+p9FiD9mCHgQ9JZmsjLq8EbGwvJ6N630kLTomGgYi/m0/Kq9ySWxM5uy/wBERC51AOwQBAEAQBAEAQBAEAQBAEAQBAEAQBAEAQBAEAQBAEAQBAYzKLFxRU8lQ5pkDNHeggE6T2t2nxl0hiWV6MQ5TSpExXqRKDOrSk7+Cob4ug//AJBTlsyTgqEFLUj4opn8Ny0w+osGztY4/FlvEezS1HsKiyUkzNqEqOshfscYPOZgsjxDXU191gtpaOs6AOk145dE3PQTyKRQyol8T9ikauhVbpWbUMzkpldBXRi7mxzhu/jJsdQ1uZ8pvoXCopXxO7uZIp6pkrduvkej/q7DvncH2wvn3absqffvMPaQweV2XlPFC5tJK2ad4IBYdJsY43E8vIOVSKaie5970uRCNU1rGsuYt6qQ6qyIlZQMqhd01y97BrtCQLHxha55nHkU5ta3TYOH3IDqF2hxpt+xEFPK4IAgJfNkPM3D+6iCJg7TLDqIhtyfK+NbkNtqr/fGum0fDZ9SySjeyJJU1OTWRNrlQ1dlSxyLo0VWrsP0SyvaalngT3h6Nempb9SL3oc6QUT3Cp7C+BZ9O2d/7N8ThzrKRQ2dJO+9yXNTb+xCtq34aKJWxqjpFTUicO9S3c2WAGkgfUTDQkmANnaiyMaxe+wkm/RZWdbMj3IxmxDCUUTmNWSTa7WplcSy4w+C4M4kcOKIGXzjejyrkyjmfsTxOr62Fm1fAwU2dSmHgQVDh9IsZ6CVJSzJOKoRltSPgik1wmuFTDDMAWiSNrwDrI0hexKgSMwOVvIsI342o7metfB9hAEAQBAEAQBAEAQBAEAQBAEAQBAEAQBAEAQBAEBF85nwbU9MX40al0O/b+cCHX7h35xPnkXhlPNh9JusMUl2Hw2Nd8Z3KEqpHNndcvEUsbHQNvTgdcTzd4fNfQY6ndyxOsPsOuPJZex18zON55JQQv2JcR1+TmL4Xd1FMaiEa9Aa9XPC7V9k3UpJ6efVIly8/wCSKtPUQa41vTkR2Q0NY526B2G1VzezS6nc8bd6bOhdzbFJTSxpq+Jvn/JFdopF+L4HeRGQppACA9uF4tUUp0qeV8R4w070+Mw6j2hcpIWSJc5DrHM+NfhUycDqOudaUihncfDaNKneeVzL3iJ5QdHoXFdLCnw/Enn/ACSE0Uy/F8K8+BmxmvqtpnpgzbpXfs5baNvOuHSTOyt536Mf2kuMRJPR0Dv8ORXVDT+1kFoGOHHHHf3xw5SbbLXXZGyzJ8Xwpy4nFXRQL8PxLz4GIxPFqiqdpVEr5T9I70eK0ah2Bd44WRpc1LiNJM+Rb3KeJdTkEBJm1VDQOvAO76huySUaFOx3KyPa8g8ZNuRQXJJI2964G+f8FizA1yJGivf+cDG4vjlVWG9RK94+T4LB0MGrt2quktKmp9ULb15/yaSk9mK6r+Kpdgby2r4GPDQq2W1qmTYtydxp6X2Ws+Da3GvN37bDh+xdLLmkfVNxOVdvoR/aalghsx+jYia27ETmhfuR3AaL6vH6oXep3zs1MpTbpuSGYXE7hAEAQBAEAQBAEAQBAEAQBAEAQBAEAQBAEAQBAEBF85nwbU9MX40al0O/b+cCHX7h35xPvkB8H0niH13L5q987M+6PcNyJAoxJCAj2VuTlLVxSPlZaVjHFsjN68aIJAJ+MOYqRT1D43XNXURainZI1b01lEBaQzJygCAIDJe7tV3P3Lur+57+DzfJvt0fo7Fx93jx47tZ395kwYL9RjV2OAQBAF4q3IetS9bj6ALD1VXLO5ca6uXA/abMsqloo00TdaprVda+JyohaBAdX7FZWR8036+hnfaz+1vzb6oX7kfwGi+rx+qFMqd67NTGU26bkhmFxO4QBAEAQBAEAQBAEAQBAEAQBAEAQBAEAQBAEAQBARfOZ8G1PTF+NGpdDv2/nAh1+4d+cT75AfB9J4h9dy+avfOzPuj3DciQKMSQgPJi594qOpf6pX0zrIfEnUXI1yC1RkjlAEAQBAEAQBAF47Yp9x9dMz6r89dtU/eWdVMkC8PoIDq/YrKyPmm/X0M77Wf2t+bfVC0cYxGWnwajMTiwuhjaSNRsWgGx4irO5Fq7l7X3MQxbqX/krn3WqfnFR97J7VqNBF2U8Cj0r+a+I91qn5xUfeye1NBF2U8BpX9pfEe61T84qPvZPamgi7KeA0r+0viPdap+cVH3sntTQRdlPAaV/aXxHutU/OKj72T2poIuyngNK/mviWXmkqpJYqsySSSESNtpuc+29Oy51KhtdjWvbhS7UW1nOVzXXrxIZldjlU6rnG7SsDHaIDHuYLDXsB261LsmJjoVVyIusj2g9zZUuXgYf3WqfnFR97J7VZ6CLsp4EHSv7S+JbubCd8lEHSPe926vF3uLzYEcZWbtRrW1FzUu1IXdC5VivXmpLVXEw8GO4i2lgkld8VptzniXrWq5UROJ4qoiXqUXXZQVc0jpHTzNLjsbI9jQNgAANgtfBSRxxo1WoqmdlqHverr1Ph7rVPzio+9k9q66CLsp4HPSv7S+JZ+aWpklgqTI98hE9gXuc8gaDdQJKz9rsa2VqNS7V9y3s5yuYt68SdqqLAIDA5a4s6kpZJGGz9Qb0ldImY3o1OKnw92FquKUdi9USSaiouTf9q8fmtglPEiXYU8DNrM9VvvXxOPdap+cVH3sntXugi7KeA0r+0viWHmkxeSQ1MMsj5CNGRum4vNvBcLk7PA8qpbXgazC9qXcC0s6VXYmqpY6pCzCAIAgIvnM+Danpi/GjUuh37fzgQ6/cO/OJj8hspqJlJTQvqI45WtIIeSyx0ifCIsdvKulXTyrK5yN1HOkqYkia1V1k1Y8OALSCDsINwegqAuraT0W/YdkPTy4rG58E7Wi7nRPAHKS0gBfTFRHIqnxIiq1UQoupyTxCJuk+llDRt0QH27GklaJtXC5bkcZt1HM1L1aYZSCMEAQBAEAQBeKqIl6n01iuXC1L1OQFBktGmS9MaXl1BYFouVHJEtx9Fi12n7C1LkRAvD0L1rVctzUvPl72sTE9URO86vKu7Lo52TpI5qomv0Md7TWvRzUL4Y5EVyqmpO5Sx8qPgWg6uH0BSU+b/6+5mG/K/8AJW61xQBD0IeBAEPS0czf7Ks6xnqlZ62t43It7M6jsyA5UcLqutP5KXY+4XMj2jvUyMYrUry5c1PAG9dJ6Qsva3zC5IXtn7n6qTFVpOKuzr41pOZTMOob5/TxBW1k0+OTSLsT1K+0JsLMCbVK6WkKUIC1szvB6nr/ANNqzts71uX3LmzeouZYCpyxCArPO9X/ALCAHlcfyVlZUeOe/lrINe/DFdzK1WoKMICRZv6/cK+nJNmvJiP8epv82ioNoxaSnd3a/Ak0cmCZO/UXmsmaE5QBAEB5sRoIqmN0UzQ+N1rtJIvYhw2a9oC+mPcxcTdp8PY17cLthGqzN1h0gOjHJCeWORx8zyR5lKbXzt43kR1nwLsS4i1ZhdfgLt2p5N3pNLftNw3Wf/Iz4vFv28fkMtskNWmF6XOIjopqRcTFvaWLgGMRVsLJoth1EHaxw8Jp5x7FWTROicrXFpDK2ViOaZFczqEBDct8iY6xrpoGhlUBfVqEvM76XI7y806lrHRLhd1fQgVdE2VMTdvqU29paSCCCCQQdRBGogjiKvUW9L0M+qXLcpwvTwIAgFlzllbG1XuXUh3pqeSolSKNL3LsPo1tljq2vkqXcm8EP1yx7Dgs9my9/F37ckOVALwIeHBNlKpKV1TJgb9VK61bTjs+nWV+3gnNSWZJ5CTVzWyyu3CnOw2u945Wg6gOc+QrRY4KNMESXrxU/M55au03aSod8PBOH0QnlJm7w1gGlE+U8skj9fY0geZR3V8y8bj6bZ8CcDH5zaZkNBFHGNFjHMa0azYCwA1rnTuV07VXmdpWo2FUTkVKtmZs9uCU7Zaimjfra+ZjXdDnAH0rhUqqQuVOSnWFEWRqLzLd73uH/Id9orJe8zdpfE0Ogj7KDve4f8h32invM3aXxGgj7KDve0HyHfaKe8zdpfEaCPsoZ7CMJhpGaELAwcdgLnpPGub5HP6y3n21jW9VLiisqOF1XWn8lorH3C5lNaO9TIxitSvLlzU8Ab10npCy9rfMLkhe2fufqpJsWrm08UkrtQa0lVyIqrchNVbjX3Eqx08skrtZe4n2LY0kCQxIzxzM5US6WRXHmUg4hAWtmd4PU9f+m1Z22d63L7lzZvUXMsBU5YgoCisva/d62Y7Q06I7ForHiujV/NfQprRfe9G8iPK5K0Lw9O0chYWubqc0gjmINx5wvHNRyKi8Qi3LehsVhlWJ4oZW7JI2vH8QB/NYmRiserV4GnY5HNRycT1L4PsIAgCAID5zwtka5jwHMcCHA6wQRYgr1FVFvQ8VEVLlK5zdaVJXV9ESSwaTm3/duAB6Sx7fIrOt/qRMlKui/pzPiLJVWWoQBAVBnXwhsNSydgs2dpLrbN0ZYE9oLe0FXdnSq5isXgUVpQo16PTiQdWJWBAEB3YFnbdnX4YkzU/QPYqiaqPqnJr6qfc7LOm+CAIDI5NYcKqrpoXeA9++52tBc4doaR2rSWYmhpHSptX/AOH5x7UyrPaLKfg1PNdamwDGgAAAAAWAGoADYAoZwRLjsgITnY4G3rG+ld6bfNzQ5T7p2RT62hmTJZM8Mo/rEXrhR6vcPyU7Qb1uZsIsYaUIAgCA18yo4XVdafyWlsfcLmUlo71MjGK1K8uXNTwBvXSekLL2t8wuSF7Z+5+qmGzsY1qZTMO3fP6OIL2yqfSS412N9RXzYGYU2r6FZrTlEF4jkVVbxQ+lat14Xp4Wtmd4PU9f+m1Z22d63L7lzZvUXMsBU5YnjxeqEMMsh+KwnzIDXieUvc5x2ucT5StnSx6OFre4zU78cjnd5xHGXFrW63OIA6SbBdnKiIqqckRVW5D04xQmnnmhPxHW7FX2bOsrHX818yZWxJG5LuR5FYkMuXNZX7rRNYTd0L3M7Dvm+Z1uxZe1YsE6rz1l5QPxRXciYqtJwQBAEAQBAVvgfw9WeI/0RKzl+TaVUXzrix1WFqEAQFeZ5B7zSda71P6KyszruyKu1OomZVauijCAIDuxZO2/mEyP1L2N+QX/AGX7HZU5rAgCHpI83J/7jTf+z8J60tP/AG785n5hbf8AenZJ6F4KEAgITnY4G3rG+ld6bfNzQ5T7p2RT62hmTJZM8Mo/rEXrhR6vcPyU7Qb1uZsIsYaUIAgCA18yo4XVdafyWlsfcLmUlo71MjGK1K8t3NzVNhwx0jjZrZJSsvavzP0QvbP3P1Uq7GcQdUzSSu2ucbcw4le0MGhhRvHapV1UulkVeHA81PC6RzGMGk97g1o5XONgPKVKe5GtVy7EODUVyoiGTyow8UtQYW6xGxoJ5TbfHtN1V2bMsrpHrxUnVsaRtY1ORiVbEAtbM7wep6/9Nqzls71uX3LmzeouZYCpyxIbnRr9ypCwHXI4Ds41IpI9JM1vecah+CNzu4ptbIzRn8gqHd6+mba7WOMjuiMaQ/m0fKoVoy6Ond36vElUbMcyeJk86lDudWJANUjPOFUWPJhlVnNPQsbRZfGjuRDVpClJ5mhr9ConhOyWMOHjRn2PPkVPbEd8bX8l9Sxs19z1bzLaWdLkIAgCAIAgK3wL4erfEf6IlZy/JtKqL51xY6rC1CAICvs8f7Cl64+oVZWZvFyKu1N2mZVKuijCAIDuxZS2/mEyP1D2M+Rd/svoh2VMa4IAgJDm7+EqXpk/CetNTf2785n5jbn96XJPQvJQQEBCc7HA29Y30rvTb5uaHKfdOyKfW0MyZLJnhlH9Yi9cKPV7h+SnaDetzNhFjDShAEAQGvmVHC6rrT+S0tj7hcyktHepkYxWpXkkdjGhhkVM02c+aRzvFuLKofT6WuvXYiIv7Fi2bR0tybVVUI2rgrydZqMG3Wd9S4byEWbzyOH5Nv8AaCp7XqMMaRptXbkWFnw4n414eph84PD5+z0LnYvVf9D7tPa0jqvCsLWzO8Hqev8A02rOWzvW5fcubN6i5lgKnLEqTOzX6c8cQOpjbnpKuLHjvkV/JPUrbSfcxG8yCLRFOWLmdobvqpyPBa2Np53HSd6GeVUdtSams+pZ2azW5/0MnncodKnjlG2N+voKqKWTRzNd3ljUMxxub3FTrZmbMnkxX9zVdLLsDZWh3iO3rv5XFR6uLSQub3HWnfgla7vNggsaaU5QBAEAQBAVrE7ubKB2lqEzbA+NGCP5oyFaL8dHq4FUnwVuviWSqstQgCAr/PEP8PTdf/wcrKzN4uRWWpu0zKoV0UQQBAd2LK25v0yP0/2L+Sd/svoh2VKa8IAh6SvNdTl+INcNkcb3HtAZ6XrTtbo6BrV4n5XaEqT2vK5NiavBLvUuhQDqEBCc7HA29Y30rvTb5uaHKfdOyKfW0MyZLJnhlH9Yi9cKPV7h+SnaDetzNhFjDShAEAQGvmVHC6rrT+S0tj7hcyktHepkYxWpXgnZzLxGoiqvM9v1XHLWkkAAkk2AGsknYAvVW5L1F1+ov7JTBxRUsMOrTA0nnlkdrd7OgBY2qnWaVX+GRpKeLRRo0qLODw+fs9Ct7G6ryutPa0jqvCsLWzO8Hqev/Tas5bO9bl9y5s3qLmT57rAk8QuqcsTX7Kat3eqnk2gvIHQNS1FlR4IL+esoq9+KW7kYxWRCJbkrlucPh3FtO2S7y8uMhYSTYbNE7AAOxVtXZ3vEmNXXfQmU9ZoW4UaenHM4RrIZIX0rWh4tfdSbc9tFRuhU7fl/J36TXs+f8EICumpc1EK1y3reCF9HybA5KYh3TSU0t7udGA7x27138wKxlVFopnN7zS078cbXdxllHOwQBAEAQEBzpYS8thrYbiSAjSI2hmldrv4XeZx5FYUEqXrE7YpW2hEtySt2oSbJfHY6+BkrbB2yRvGx42jo4xzFRZ4VifhUl08yTMRyGXXE7hAQHPEP8NTfWP03qxszeLkVlqbpMypldlEEAQHdiy1ub5uR+nexXyT/APb7IdlSGwCA4cVNoaR1RKicE1qU9t2oyz6ZX/5Lqanf/BbmazAzT07p5BaSexAO0RDwfKST0WVzXzI56MbsQ/OqCJzWrI7a7WThQSeEBCc7HA29Y30rvTb5uaHKfdOyKfW0MyZLJnhlH9Yi9cKPV7h+SnaDetzNhFjDShAEAQGvmVHC6rrT+S0tj7hcyktHepkYxWpXhD0l+bHBu6aoSuF44AH8xkPgDssXfwhVlq1GjiwJtd6cSbQQ45MS7ELnWYL0ovODw+fs9Cv7G6ryotPa0jqvCsLWzO8Hqev/AE2rOWzvW5fcubN6i5koysru56Sd/HokDpKqGtxLchYKtyXqUCTfWttExGMRqcEMw92Jyu5hfZ8hAEPAh6EBa+aCv0oJ4CdccgcPFkH/ANNd5VnbYiukR/NPQuLNfexW8vuT9U5ZBAEAQBAdZGBwIcAQRYg6wQdoIS+48VLyr8XwSqwWd1XQ3fSnw2a3aLfkvG0tHE7aOPnto5o6lmjl1O4KVEkMlM/SRa04oSnAMuqKrADninl42SkNF/ov2OHn5lDmo5I+F6EyGtjk43LyJM2Rp1ggjmIKjXKS70IHnhI7lp/rA/DerCzd4uRW2ov9NMypldlEEAQHdiy9uIumbl9z9L9i3IlI+9f8vsh2VKjVXYhsFkY1L1VPE6ucArGlsqaZb3JhTv8A2M/aXtPR0iKka438k2fVSc5DZDPqHNnq2lkA1tY4WdLyXHEz09CuHyx00eig+q/nEwr1ntCb3iqXJPzgW2AqwnnKAICE52OBt6xvpXem3zc0OU+6dkU+toZkyWTPDKP6xF64Uer3D8lO0G9bmbCLGGlCAIAgNfMqOF1XWn8lpbH3C5lJaO9TIxitSvOCgL2yEwXuKkja4Wlf75J4ztjewWHYVka6o00yqmxNSGipYdFGiceJIVDJJRecHh8/Z6Ff2N1XlRae1pHVeFYWtmd4PU9f+m1Zy2d63L7lzZvUXMZ26/RhihB1vdc9AUWzotJUN7tZ3rH4IV79RVK1pnzJ5OYM+unbCwhpLXOJOwBo9pA7VErKjQRK9Np3podLJhJZ3rp/86PyFU3TMvZQsujY+ajvXT/50fkKdMy9lB0bHzUjWVOTkmHvja9weHgkEco4lLorSfPLgciIR6mibEzE1VMKrgriW5r6/cq5rCd7MxzP4hv2+qR2qttWLFBi5aybQPwy3cy6Vly9CAIAgCAIDgoCLY1kDQ1RLgx0Eh2mGzQTzsILfMFLirZY9V96d5DloYpNd1y9xH35p233tUQOeIE+ZwUlLTXi0irZado696cfO/8AZ/vXvSa9k86KTtDvT/6s/c/3p0mvZ8x0Una8h3p/9X/s/wB6dJr2fMdFJ2vI570/+r/2f706TXs+Y6KTteQ704+dn7n+9edJ/p8z1LMu/wAztHmobffVTiOaIA+UuK86SXg1D3oy/a9SR4HkNQ0hDgwzSDY6Yh5B5Q22iDz2uo0tZLJqVbk7iVDRRR60S9e8kyiksIAgCAhOdjgbesb6V3pt83NDlPu3ZFPraGZMlkzwyj+sReuFHq9w/JTtBvW5mwixhpQgCAIDXzKjhdV1p/JaWx9wuZSWjvUyMYrUgEkzf4N3XWR6QvFF74/kNjvG9rrdgKgWlUaKFbtq6v3JVHFpJE5JrLxWUNAcoCi84PD5+z0K/sbqvKi09rSOq8KwtbM7wep6/wDTas5bO9bl91LmzeouZFc5lfutY5oO9jaG9vGu1jR6nSfQ5Wk/Yz6kTV4VZZGZ2hu6qnI2Bsbe3fP/AOCorak6rPqWlmM6zvoWcqItggIHnbodOmZKBrjfr6DtXemk0crXclOU7Mcat7ipVszNH3oKowSxSt2xyNeP4XA28y+JWI9isXilx9MdhcjuRsZDIHta5utrgCOgi4WJVLluU06Lel53Xh6EAQBAEAQBAEAQBAEAQBAEAQBAEAQBARvLvBZa2nEcVtLSB16ti6RPwPR3I+JG4mq3mV73uK/939r+iuemv0eZW9Gfq8jJZO5vamOohkmcxjY5Gv3u+uWuBtxW2bVzltbSMVmHanM+o7OwuR2LYWoqYswgCAICp8cyBrJqiaRm56L3ki5srKjtD3dmHDfrIVTR6Z+K+48Pe4rv3f2v6KX01+jzI/Rn6vIsTInJsYfC5pIfK92k91rbBZrRzDX5Sq2sq1qXot1yJwJlNTpC27aSJRCSEBWOVuRFXU1UssWhouta5sdSsKKu92RUw33kSppdMqa7rjD97iv/AHf2v6Kb01+jzIvRn6vIn+Q+TsmHwSMe4Oe9+nYCwadENte+vYq6sqveXI6665LiZTU+haqX3kJxPIGvmllk97Ok8nW7lKk0tpJBHgRt/wBTjPRaV+LEecZuK7939r+ikdNfo8zj0Z+osrI/Au4KdsOlpuLi9xta7newADsVXV1K1EmNUuJ1PCkLMJm1GO4QGNyiw7uqnmh43NIF+XiQFVjNvXfu/tf0V2y2Fa1Ew7O8q3Waiqqo45bm3rri+5gceu6+umv0eZ50Z+ryLXwOidT08ELn7oY2BulbRuG6hqueKw7FTzSJJIr0S68somYGI3ke5cj7CAIAgCAIAgCAIAgCAIAgCAIAgCAIAgCAIAgCAIAgCAIAgCAIAgCAIAgCAIAgCAIAgCAIAg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4216" name="AutoShape 8" descr="data:image/jpeg;base64,/9j/4AAQSkZJRgABAQAAAQABAAD/2wCEAAkGBxAPEg8SEBIQEBAVEhcXFhgSFRUQFRUVFhYWGBYWFRUYHSsgGBolGxUVIjEiJSktLi4uGB81RDMtNygtLisBCgoKDg0OGxAQGy0lICUuLS0tLS0tMC0tLS8tLS0vLS0tLS0tLS0tLS0tLS0tLS0tLS0vLS0tLS0tLS0tLS0tLf/AABEIAJUBUgMBEQACEQEDEQH/xAAcAAEAAgIDAQAAAAAAAAAAAAAABgcFCAECBAP/xABOEAABAwIBBQkJDQYFBQAAAAABAAIDBBEFBgcSITETIjRBUWFxc4EUFzJykaGxstEVIzVCUlRidJKTs8HDM2OCouHiJFNko8IWJUOD0v/EABsBAQADAQEBAQAAAAAAAAAAAAAEBQYDAQIH/8QAOxEAAQMBBAYHBwMFAQEBAAAAAAECAwQFERJxEyExM0FRFTJSYZGhsQYUIjSBwfBi0eEjNUJyglPxFv/aAAwDAQACEQMRAD8AvFAEAQBAEAQBAEAQBAEAQBAEAQBAEAQBAEAQBAEAQBAEAQBAEAQBAEAQBAEAQBAEAQBAEAQBAEAQBAeLGcUipInzTGzGji1lxOxrRxklfccbpHYWnOWRsbcTiuG12LY05xpz3LSg2uHGMdBeN893MNStMFPS9fW4q8dRVL8Opp9+9lUjftrvfeXRe3X44ffzL56QZswaj66OkTWj9Z86fKDEsIkZHiAM9O42D76ZsONkm13iu19C9WCGoS+LUvI8bPNTLhl1pzLAqcbp46fuoyAwaAcHDXpA7A0cZJ1W5VWtie5+BE1lk6ViMxquoqPKLLyrqnOEb3U0PE2M2cR9N41k8wsOnaruChjjT4talHPXyPW5upCMiqk0tLTfp/K0naXlvdStG2664h6R9996kqyby/qqVzWzudUwcYcbyNHK1529DvMoc9Ax6Xt1KTae0Hs1P1oWw/G6cU/dW6DufQ0tLm2Wtt0r6rbb6lTaJ+PR3ay70zMGkv1FTZRZe1dU5whc6mg4gw2eRyveNd+Yaunap70pqNL5dbuRxpKattNypTpc3muzx/YjO7yaWlukmn8rSdpeW91G6bj/APPV9C5//GT3X6dL8luJNk7l5V0jmiVzqmHjDzd4HKx5135jq6NqksSmrEvi1O5FNV0tdZbkSdL2c02eP7lwYbXx1MTJYXacbxcH0gjiINwRzKuexzHYXbSQx7XtRzdh6l8n2EAQBAEAQBAEAQBAEAQBAEAQBAEAQBAEAQBAEAQBAEAQBAEAQFZ5dudX4jSUDSRGLF9uVwLnHpEY1eMVaUl0UDpeJU1d8s7YeBY1JTMiYyONoYxrQGgbAAqxzlct6lo1qNS5D6rw+jw41hcdXDJDKLtcNvG13xXDnB1rpFIsbkchzljSRitUoauq52M7je73uGZ50eR/gu7LhxHjHlWiYxirpU2qhmpHvamiXYimPXY4BAEB7PdKYwCm0juAk3TR+la3k47cpuo02CJHTLtRCdRskqZGUrV6zkPgAsRLK6V6vdtU/aaWmjpomwxpciIFzO4IXSKV0T0e3ahwqaaOpidFIl6KWDmgxQiSelcd65u6t5nNIa/ygt+ytNWXSxMnTiflEEbqaokpXf4qWkq0sAgCAIAgCAIAgCAIAgCAIAgCAIAgCAIAgCAIAgCAIAgCAIAgCArUnc8od/8AHbvSeeCw87SFadai1cP3Krq12vin2LJVWWoQBAa95UTNfWVjm+CZ5Lc++Iv5lpaZFSJqLyMtVOxTOVOZjF3OAQBActUK0Wq6meici59n3tZaUKu5+p9FiD9mCHgQ9JZmsjLq8EbGwvJ6N630kLTomGgYi/m0/Kq9ySWxM5uy/wBERC51AOwQBAEAQBAEAQBAEAQBAEAQBAEAQBAEAQBAEAQBAEAQBAYzKLFxRU8lQ5pkDNHeggE6T2t2nxl0hiWV6MQ5TSpExXqRKDOrSk7+Cob4ug//AJBTlsyTgqEFLUj4opn8Ny0w+osGztY4/FlvEezS1HsKiyUkzNqEqOshfscYPOZgsjxDXU191gtpaOs6AOk145dE3PQTyKRQyol8T9ikauhVbpWbUMzkpldBXRi7mxzhu/jJsdQ1uZ8pvoXCopXxO7uZIp6pkrduvkej/q7DvncH2wvn3absqffvMPaQweV2XlPFC5tJK2ad4IBYdJsY43E8vIOVSKaie5970uRCNU1rGsuYt6qQ6qyIlZQMqhd01y97BrtCQLHxha55nHkU5ta3TYOH3IDqF2hxpt+xEFPK4IAgJfNkPM3D+6iCJg7TLDqIhtyfK+NbkNtqr/fGum0fDZ9SySjeyJJU1OTWRNrlQ1dlSxyLo0VWrsP0SyvaalngT3h6Nempb9SL3oc6QUT3Cp7C+BZ9O2d/7N8ThzrKRQ2dJO+9yXNTb+xCtq34aKJWxqjpFTUicO9S3c2WAGkgfUTDQkmANnaiyMaxe+wkm/RZWdbMj3IxmxDCUUTmNWSTa7WplcSy4w+C4M4kcOKIGXzjejyrkyjmfsTxOr62Fm1fAwU2dSmHgQVDh9IsZ6CVJSzJOKoRltSPgik1wmuFTDDMAWiSNrwDrI0hexKgSMwOVvIsI342o7metfB9hAEAQBAEAQBAEAQBAEAQBAEAQBAEAQBAEAQBAEBF85nwbU9MX40al0O/b+cCHX7h35xPnkXhlPNh9JusMUl2Hw2Nd8Z3KEqpHNndcvEUsbHQNvTgdcTzd4fNfQY6ndyxOsPsOuPJZex18zON55JQQv2JcR1+TmL4Xd1FMaiEa9Aa9XPC7V9k3UpJ6efVIly8/wCSKtPUQa41vTkR2Q0NY526B2G1VzezS6nc8bd6bOhdzbFJTSxpq+Jvn/JFdopF+L4HeRGQppACA9uF4tUUp0qeV8R4w070+Mw6j2hcpIWSJc5DrHM+NfhUycDqOudaUihncfDaNKneeVzL3iJ5QdHoXFdLCnw/Enn/ACSE0Uy/F8K8+BmxmvqtpnpgzbpXfs5baNvOuHSTOyt536Mf2kuMRJPR0Dv8ORXVDT+1kFoGOHHHHf3xw5SbbLXXZGyzJ8Xwpy4nFXRQL8PxLz4GIxPFqiqdpVEr5T9I70eK0ah2Bd44WRpc1LiNJM+Rb3KeJdTkEBJm1VDQOvAO76huySUaFOx3KyPa8g8ZNuRQXJJI2964G+f8FizA1yJGivf+cDG4vjlVWG9RK94+T4LB0MGrt2quktKmp9ULb15/yaSk9mK6r+Kpdgby2r4GPDQq2W1qmTYtydxp6X2Ws+Da3GvN37bDh+xdLLmkfVNxOVdvoR/aalghsx+jYia27ETmhfuR3AaL6vH6oXep3zs1MpTbpuSGYXE7hAEAQBAEAQBAEAQBAEAQBAEAQBAEAQBAEAQBAEBF85nwbU9MX40al0O/b+cCHX7h35xPvkB8H0niH13L5q987M+6PcNyJAoxJCAj2VuTlLVxSPlZaVjHFsjN68aIJAJ+MOYqRT1D43XNXURainZI1b01lEBaQzJygCAIDJe7tV3P3Lur+57+DzfJvt0fo7Fx93jx47tZ395kwYL9RjV2OAQBAF4q3IetS9bj6ALD1VXLO5ca6uXA/abMsqloo00TdaprVda+JyohaBAdX7FZWR8036+hnfaz+1vzb6oX7kfwGi+rx+qFMqd67NTGU26bkhmFxO4QBAEAQBAEAQBAEAQBAEAQBAEAQBAEAQBAEAQBARfOZ8G1PTF+NGpdDv2/nAh1+4d+cT75AfB9J4h9dy+avfOzPuj3DciQKMSQgPJi594qOpf6pX0zrIfEnUXI1yC1RkjlAEAQBAEAQBAF47Yp9x9dMz6r89dtU/eWdVMkC8PoIDq/YrKyPmm/X0M77Wf2t+bfVC0cYxGWnwajMTiwuhjaSNRsWgGx4irO5Fq7l7X3MQxbqX/krn3WqfnFR97J7VqNBF2U8Cj0r+a+I91qn5xUfeye1NBF2U8BpX9pfEe61T84qPvZPamgi7KeA0r+0viPdap+cVH3sntTQRdlPAaV/aXxHutU/OKj72T2poIuyngNK/mviWXmkqpJYqsySSSESNtpuc+29Oy51KhtdjWvbhS7UW1nOVzXXrxIZldjlU6rnG7SsDHaIDHuYLDXsB261LsmJjoVVyIusj2g9zZUuXgYf3WqfnFR97J7VZ6CLsp4EHSv7S+JbubCd8lEHSPe926vF3uLzYEcZWbtRrW1FzUu1IXdC5VivXmpLVXEw8GO4i2lgkld8VptzniXrWq5UROJ4qoiXqUXXZQVc0jpHTzNLjsbI9jQNgAANgtfBSRxxo1WoqmdlqHverr1Ph7rVPzio+9k9q66CLsp4HPSv7S+JZ+aWpklgqTI98hE9gXuc8gaDdQJKz9rsa2VqNS7V9y3s5yuYt68SdqqLAIDA5a4s6kpZJGGz9Qb0ldImY3o1OKnw92FquKUdi9USSaiouTf9q8fmtglPEiXYU8DNrM9VvvXxOPdap+cVH3sntXugi7KeA0r+0viWHmkxeSQ1MMsj5CNGRum4vNvBcLk7PA8qpbXgazC9qXcC0s6VXYmqpY6pCzCAIAgIvnM+Danpi/GjUuh37fzgQ6/cO/OJj8hspqJlJTQvqI45WtIIeSyx0ifCIsdvKulXTyrK5yN1HOkqYkia1V1k1Y8OALSCDsINwegqAuraT0W/YdkPTy4rG58E7Wi7nRPAHKS0gBfTFRHIqnxIiq1UQoupyTxCJuk+llDRt0QH27GklaJtXC5bkcZt1HM1L1aYZSCMEAQBAEAQBeKqIl6n01iuXC1L1OQFBktGmS9MaXl1BYFouVHJEtx9Fi12n7C1LkRAvD0L1rVctzUvPl72sTE9URO86vKu7Lo52TpI5qomv0Md7TWvRzUL4Y5EVyqmpO5Sx8qPgWg6uH0BSU+b/6+5mG/K/8AJW61xQBD0IeBAEPS0czf7Ks6xnqlZ62t43It7M6jsyA5UcLqutP5KXY+4XMj2jvUyMYrUry5c1PAG9dJ6Qsva3zC5IXtn7n6qTFVpOKuzr41pOZTMOob5/TxBW1k0+OTSLsT1K+0JsLMCbVK6WkKUIC1szvB6nr/ANNqzts71uX3LmzeouZYCpyxCArPO9X/ALCAHlcfyVlZUeOe/lrINe/DFdzK1WoKMICRZv6/cK+nJNmvJiP8epv82ioNoxaSnd3a/Ak0cmCZO/UXmsmaE5QBAEB5sRoIqmN0UzQ+N1rtJIvYhw2a9oC+mPcxcTdp8PY17cLthGqzN1h0gOjHJCeWORx8zyR5lKbXzt43kR1nwLsS4i1ZhdfgLt2p5N3pNLftNw3Wf/Iz4vFv28fkMtskNWmF6XOIjopqRcTFvaWLgGMRVsLJoth1EHaxw8Jp5x7FWTROicrXFpDK2ViOaZFczqEBDct8iY6xrpoGhlUBfVqEvM76XI7y806lrHRLhd1fQgVdE2VMTdvqU29paSCCCCQQdRBGogjiKvUW9L0M+qXLcpwvTwIAgFlzllbG1XuXUh3pqeSolSKNL3LsPo1tljq2vkqXcm8EP1yx7Dgs9my9/F37ckOVALwIeHBNlKpKV1TJgb9VK61bTjs+nWV+3gnNSWZJ5CTVzWyyu3CnOw2u945Wg6gOc+QrRY4KNMESXrxU/M55au03aSod8PBOH0QnlJm7w1gGlE+U8skj9fY0geZR3V8y8bj6bZ8CcDH5zaZkNBFHGNFjHMa0azYCwA1rnTuV07VXmdpWo2FUTkVKtmZs9uCU7Zaimjfra+ZjXdDnAH0rhUqqQuVOSnWFEWRqLzLd73uH/Id9orJe8zdpfE0Ogj7KDve4f8h32invM3aXxGgj7KDve0HyHfaKe8zdpfEaCPsoZ7CMJhpGaELAwcdgLnpPGub5HP6y3n21jW9VLiisqOF1XWn8lorH3C5lNaO9TIxitSvLlzU8Ab10npCy9rfMLkhe2fufqpJsWrm08UkrtQa0lVyIqrchNVbjX3Eqx08skrtZe4n2LY0kCQxIzxzM5US6WRXHmUg4hAWtmd4PU9f+m1Z22d63L7lzZvUXMsBU5YgoCisva/d62Y7Q06I7ForHiujV/NfQprRfe9G8iPK5K0Lw9O0chYWubqc0gjmINx5wvHNRyKi8Qi3LehsVhlWJ4oZW7JI2vH8QB/NYmRiserV4GnY5HNRycT1L4PsIAgCAID5zwtka5jwHMcCHA6wQRYgr1FVFvQ8VEVLlK5zdaVJXV9ESSwaTm3/duAB6Sx7fIrOt/qRMlKui/pzPiLJVWWoQBAVBnXwhsNSydgs2dpLrbN0ZYE9oLe0FXdnSq5isXgUVpQo16PTiQdWJWBAEB3YFnbdnX4YkzU/QPYqiaqPqnJr6qfc7LOm+CAIDI5NYcKqrpoXeA9++52tBc4doaR2rSWYmhpHSptX/AOH5x7UyrPaLKfg1PNdamwDGgAAAAAWAGoADYAoZwRLjsgITnY4G3rG+ld6bfNzQ5T7p2RT62hmTJZM8Mo/rEXrhR6vcPyU7Qb1uZsIsYaUIAgCA18yo4XVdafyWlsfcLmUlo71MjGK1K8uXNTwBvXSekLL2t8wuSF7Z+5+qmGzsY1qZTMO3fP6OIL2yqfSS412N9RXzYGYU2r6FZrTlEF4jkVVbxQ+lat14Xp4Wtmd4PU9f+m1Z22d63L7lzZvUXMsBU5YnjxeqEMMsh+KwnzIDXieUvc5x2ucT5StnSx6OFre4zU78cjnd5xHGXFrW63OIA6SbBdnKiIqqckRVW5D04xQmnnmhPxHW7FX2bOsrHX818yZWxJG5LuR5FYkMuXNZX7rRNYTd0L3M7Dvm+Z1uxZe1YsE6rz1l5QPxRXciYqtJwQBAEAQBAVvgfw9WeI/0RKzl+TaVUXzrix1WFqEAQFeZ5B7zSda71P6KyszruyKu1OomZVauijCAIDuxZO2/mEyP1L2N+QX/AGX7HZU5rAgCHpI83J/7jTf+z8J60tP/AG785n5hbf8AenZJ6F4KEAgITnY4G3rG+ld6bfNzQ5T7p2RT62hmTJZM8Mo/rEXrhR6vcPyU7Qb1uZsIsYaUIAgCA18yo4XVdafyWlsfcLmUlo71MjGK1K8t3NzVNhwx0jjZrZJSsvavzP0QvbP3P1Uq7GcQdUzSSu2ucbcw4le0MGhhRvHapV1UulkVeHA81PC6RzGMGk97g1o5XONgPKVKe5GtVy7EODUVyoiGTyow8UtQYW6xGxoJ5TbfHtN1V2bMsrpHrxUnVsaRtY1ORiVbEAtbM7wep6/9Nqzls71uX3LmzeouZYCpyxIbnRr9ypCwHXI4Ds41IpI9JM1vecah+CNzu4ptbIzRn8gqHd6+mba7WOMjuiMaQ/m0fKoVoy6Ond36vElUbMcyeJk86lDudWJANUjPOFUWPJhlVnNPQsbRZfGjuRDVpClJ5mhr9ConhOyWMOHjRn2PPkVPbEd8bX8l9Sxs19z1bzLaWdLkIAgCAIAgK3wL4erfEf6IlZy/JtKqL51xY6rC1CAICvs8f7Cl64+oVZWZvFyKu1N2mZVKuijCAIDuxZS2/mEyP1D2M+Rd/svoh2VMa4IAgJDm7+EqXpk/CetNTf2785n5jbn96XJPQvJQQEBCc7HA29Y30rvTb5uaHKfdOyKfW0MyZLJnhlH9Yi9cKPV7h+SnaDetzNhFjDShAEAQGvmVHC6rrT+S0tj7hcyktHepkYxWpXkkdjGhhkVM02c+aRzvFuLKofT6WuvXYiIv7Fi2bR0tybVVUI2rgrydZqMG3Wd9S4byEWbzyOH5Nv8AaCp7XqMMaRptXbkWFnw4n414eph84PD5+z0LnYvVf9D7tPa0jqvCsLWzO8Hqev8A02rOWzvW5fcubN6i5lgKnLEqTOzX6c8cQOpjbnpKuLHjvkV/JPUrbSfcxG8yCLRFOWLmdobvqpyPBa2Np53HSd6GeVUdtSams+pZ2azW5/0MnncodKnjlG2N+voKqKWTRzNd3ljUMxxub3FTrZmbMnkxX9zVdLLsDZWh3iO3rv5XFR6uLSQub3HWnfgla7vNggsaaU5QBAEAQBAVrE7ubKB2lqEzbA+NGCP5oyFaL8dHq4FUnwVuviWSqstQgCAr/PEP8PTdf/wcrKzN4uRWWpu0zKoV0UQQBAd2LK25v0yP0/2L+Sd/svoh2VKa8IAh6SvNdTl+INcNkcb3HtAZ6XrTtbo6BrV4n5XaEqT2vK5NiavBLvUuhQDqEBCc7HA29Y30rvTb5uaHKfdOyKfW0MyZLJnhlH9Yi9cKPV7h+SnaDetzNhFjDShAEAQGvmVHC6rrT+S0tj7hcyktHepkYxWpXgnZzLxGoiqvM9v1XHLWkkAAkk2AGsknYAvVW5L1F1+ov7JTBxRUsMOrTA0nnlkdrd7OgBY2qnWaVX+GRpKeLRRo0qLODw+fs9Ct7G6ryutPa0jqvCsLWzO8Hqev/Tas5bO9bl9y5s3qLmT57rAk8QuqcsTX7Kat3eqnk2gvIHQNS1FlR4IL+esoq9+KW7kYxWRCJbkrlucPh3FtO2S7y8uMhYSTYbNE7AAOxVtXZ3vEmNXXfQmU9ZoW4UaenHM4RrIZIX0rWh4tfdSbc9tFRuhU7fl/J36TXs+f8EICumpc1EK1y3reCF9HybA5KYh3TSU0t7udGA7x27138wKxlVFopnN7zS078cbXdxllHOwQBAEAQEBzpYS8thrYbiSAjSI2hmldrv4XeZx5FYUEqXrE7YpW2hEtySt2oSbJfHY6+BkrbB2yRvGx42jo4xzFRZ4VifhUl08yTMRyGXXE7hAQHPEP8NTfWP03qxszeLkVlqbpMypldlEEAQHdiy1ub5uR+nexXyT/APb7IdlSGwCA4cVNoaR1RKicE1qU9t2oyz6ZX/5Lqanf/BbmazAzT07p5BaSexAO0RDwfKST0WVzXzI56MbsQ/OqCJzWrI7a7WThQSeEBCc7HA29Y30rvTb5uaHKfdOyKfW0MyZLJnhlH9Yi9cKPV7h+SnaDetzNhFjDShAEAQGvmVHC6rrT+S0tj7hcyktHepkYxWpXhD0l+bHBu6aoSuF44AH8xkPgDssXfwhVlq1GjiwJtd6cSbQQ45MS7ELnWYL0ovODw+fs9Cv7G6ryotPa0jqvCsLWzO8Hqev/AE2rOWzvW5fcubN6i5koysru56Sd/HokDpKqGtxLchYKtyXqUCTfWttExGMRqcEMw92Jyu5hfZ8hAEPAh6EBa+aCv0oJ4CdccgcPFkH/ANNd5VnbYiukR/NPQuLNfexW8vuT9U5ZBAEAQBAdZGBwIcAQRYg6wQdoIS+48VLyr8XwSqwWd1XQ3fSnw2a3aLfkvG0tHE7aOPnto5o6lmjl1O4KVEkMlM/SRa04oSnAMuqKrADninl42SkNF/ov2OHn5lDmo5I+F6EyGtjk43LyJM2Rp1ggjmIKjXKS70IHnhI7lp/rA/DerCzd4uRW2ov9NMypldlEEAQHdiy9uIumbl9z9L9i3IlI+9f8vsh2VKjVXYhsFkY1L1VPE6ucArGlsqaZb3JhTv8A2M/aXtPR0iKka438k2fVSc5DZDPqHNnq2lkA1tY4WdLyXHEz09CuHyx00eig+q/nEwr1ntCb3iqXJPzgW2AqwnnKAICE52OBt6xvpXem3zc0OU+6dkU+toZkyWTPDKP6xF64Uer3D8lO0G9bmbCLGGlCAIAgNfMqOF1XWn8lpbH3C5lJaO9TIxitSvOCgL2yEwXuKkja4Wlf75J4ztjewWHYVka6o00yqmxNSGipYdFGiceJIVDJJRecHh8/Z6Ff2N1XlRae1pHVeFYWtmd4PU9f+m1Zy2d63L7lzZvUXMZ26/RhihB1vdc9AUWzotJUN7tZ3rH4IV79RVK1pnzJ5OYM+unbCwhpLXOJOwBo9pA7VErKjQRK9Np3podLJhJZ3rp/86PyFU3TMvZQsujY+ajvXT/50fkKdMy9lB0bHzUjWVOTkmHvja9weHgkEco4lLorSfPLgciIR6mibEzE1VMKrgriW5r6/cq5rCd7MxzP4hv2+qR2qttWLFBi5aybQPwy3cy6Vly9CAIAgCAIDgoCLY1kDQ1RLgx0Eh2mGzQTzsILfMFLirZY9V96d5DloYpNd1y9xH35p233tUQOeIE+ZwUlLTXi0irZado696cfO/8AZ/vXvSa9k86KTtDvT/6s/c/3p0mvZ8x0Una8h3p/9X/s/wB6dJr2fMdFJ2vI570/+r/2f706TXs+Y6KTteQ704+dn7n+9edJ/p8z1LMu/wAztHmobffVTiOaIA+UuK86SXg1D3oy/a9SR4HkNQ0hDgwzSDY6Yh5B5Q22iDz2uo0tZLJqVbk7iVDRRR60S9e8kyiksIAgCAhOdjgbesb6V3pt83NDlPu3ZFPraGZMlkzwyj+sReuFHq9w/JTtBvW5mwixhpQgCAIDXzKjhdV1p/JaWx9wuZSWjvUyMYrUgEkzf4N3XWR6QvFF74/kNjvG9rrdgKgWlUaKFbtq6v3JVHFpJE5JrLxWUNAcoCi84PD5+z0K/sbqvKi09rSOq8KwtbM7wep6/wDTas5bO9bl91LmzeouZFc5lfutY5oO9jaG9vGu1jR6nSfQ5Wk/Yz6kTV4VZZGZ2hu6qnI2Bsbe3fP/AOCorak6rPqWlmM6zvoWcqItggIHnbodOmZKBrjfr6DtXemk0crXclOU7Mcat7ipVszNH3oKowSxSt2xyNeP4XA28y+JWI9isXilx9MdhcjuRsZDIHta5utrgCOgi4WJVLluU06Lel53Xh6EAQBAEAQBAEAQBAEAQBAEAQBAEAQBARvLvBZa2nEcVtLSB16ti6RPwPR3I+JG4mq3mV73uK/939r+iuemv0eZW9Gfq8jJZO5vamOohkmcxjY5Gv3u+uWuBtxW2bVzltbSMVmHanM+o7OwuR2LYWoqYswgCAICp8cyBrJqiaRm56L3ki5srKjtD3dmHDfrIVTR6Z+K+48Pe4rv3f2v6KX01+jzI/Rn6vIsTInJsYfC5pIfK92k91rbBZrRzDX5Sq2sq1qXot1yJwJlNTpC27aSJRCSEBWOVuRFXU1UssWhouta5sdSsKKu92RUw33kSppdMqa7rjD97iv/AHf2v6Kb01+jzIvRn6vIn+Q+TsmHwSMe4Oe9+nYCwadENte+vYq6sqveXI6665LiZTU+haqX3kJxPIGvmllk97Ok8nW7lKk0tpJBHgRt/wBTjPRaV+LEecZuK7939r+ikdNfo8zj0Z+osrI/Au4KdsOlpuLi9xta7newADsVXV1K1EmNUuJ1PCkLMJm1GO4QGNyiw7uqnmh43NIF+XiQFVjNvXfu/tf0V2y2Fa1Ew7O8q3Waiqqo45bm3rri+5gceu6+umv0eZ50Z+ryLXwOidT08ELn7oY2BulbRuG6hqueKw7FTzSJJIr0S68somYGI3ke5cj7CAIAgCAIAgCAIAgCAIAgCAIAgCAIAgCAIAgCAIAgCAIAgCAIAgCAIAgCAIAgCAIAgCAIAg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https://pedsovet.org/v3/upload/ckeditor/6/images/2018-12-17/1545041099_gi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857628"/>
            <a:ext cx="6120765" cy="270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0400" y="797560"/>
            <a:ext cx="38246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solidFill>
                  <a:srgbClr val="FF0000"/>
                </a:solidFill>
              </a:rPr>
              <a:t>Нормативная</a:t>
            </a:r>
            <a:r>
              <a:rPr sz="3600" spc="-10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база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0" y="1500174"/>
            <a:ext cx="8839200" cy="24025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endParaRPr lang="ru-RU" sz="1600" spc="-10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lang="ru-RU" sz="1600" b="1" spc="-10" dirty="0" smtClean="0">
                <a:latin typeface="Times New Roman" pitchFamily="18" charset="0"/>
                <a:cs typeface="Times New Roman" pitchFamily="18" charset="0"/>
              </a:rPr>
              <a:t>Федеральный закон от 29.12.2012 г. №273-ФЗ «Об образовании в Российской Федерации»</a:t>
            </a: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lang="ru-RU" sz="1600" b="1" spc="-1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1600" b="1" spc="-10" dirty="0" err="1" smtClean="0">
                <a:latin typeface="Times New Roman" pitchFamily="18" charset="0"/>
                <a:cs typeface="Times New Roman" pitchFamily="18" charset="0"/>
              </a:rPr>
              <a:t>риказ</a:t>
            </a:r>
            <a:r>
              <a:rPr sz="16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 err="1">
                <a:latin typeface="Times New Roman" pitchFamily="18" charset="0"/>
                <a:cs typeface="Times New Roman" pitchFamily="18" charset="0"/>
              </a:rPr>
              <a:t>министерства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spc="-10" dirty="0" smtClean="0">
                <a:latin typeface="Times New Roman" pitchFamily="18" charset="0"/>
                <a:cs typeface="Times New Roman" pitchFamily="18" charset="0"/>
              </a:rPr>
              <a:t>просвещения </a:t>
            </a:r>
            <a:r>
              <a:rPr lang="ru-RU" sz="1600" b="1" spc="-10" dirty="0" smtClean="0">
                <a:latin typeface="Times New Roman" pitchFamily="18" charset="0"/>
                <a:cs typeface="Times New Roman" pitchFamily="18" charset="0"/>
              </a:rPr>
              <a:t>Российской Федерации от 07 ноября 2018 г. № 189/1513 </a:t>
            </a:r>
            <a:r>
              <a:rPr lang="ru-RU" sz="1600" b="1" i="1" spc="-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sz="1600" b="1" i="1" spc="-15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sz="1600" b="1" i="1" spc="-1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утверждении Порядка </a:t>
            </a:r>
            <a:r>
              <a:rPr sz="1600" b="1" i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проведения </a:t>
            </a:r>
            <a:r>
              <a:rPr sz="1600" b="1" i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государственной итоговой </a:t>
            </a:r>
            <a:r>
              <a:rPr sz="1600" b="1" i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аттестации </a:t>
            </a:r>
            <a:r>
              <a:rPr sz="1600" b="1" i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 образовательным </a:t>
            </a:r>
            <a:r>
              <a:rPr sz="1600" b="1" i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программам </a:t>
            </a:r>
            <a:r>
              <a:rPr sz="1600" b="1" i="1" u="sng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основного </a:t>
            </a:r>
            <a:r>
              <a:rPr sz="1600" b="1" i="1" u="sng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общего</a:t>
            </a:r>
            <a:r>
              <a:rPr sz="1600" b="1" i="1" u="sng" spc="7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i="1" u="sng" spc="-1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sz="1600" b="1" i="1" u="sng" spc="-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b="1" i="1" u="sng" spc="-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spc="-10" dirty="0" smtClean="0">
                <a:latin typeface="Times New Roman" pitchFamily="18" charset="0"/>
                <a:cs typeface="Times New Roman" pitchFamily="18" charset="0"/>
              </a:rPr>
              <a:t>(9 класс).</a:t>
            </a:r>
          </a:p>
          <a:p>
            <a:pPr marL="355600" indent="-342900">
              <a:spcBef>
                <a:spcPts val="9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lang="ru-RU" sz="1600" b="1" spc="-10" dirty="0" smtClean="0">
                <a:latin typeface="Times New Roman" pitchFamily="18" charset="0"/>
                <a:cs typeface="Times New Roman" pitchFamily="18" charset="0"/>
              </a:rPr>
              <a:t>Приказ министерства </a:t>
            </a:r>
            <a:r>
              <a:rPr lang="ru-RU" sz="1600" b="1" u="sng" spc="-10" dirty="0" smtClean="0">
                <a:latin typeface="Times New Roman" pitchFamily="18" charset="0"/>
                <a:cs typeface="Times New Roman" pitchFamily="18" charset="0"/>
              </a:rPr>
              <a:t>просвещения </a:t>
            </a:r>
            <a:r>
              <a:rPr lang="ru-RU" sz="1600" b="1" spc="-10" dirty="0" smtClean="0">
                <a:latin typeface="Times New Roman" pitchFamily="18" charset="0"/>
                <a:cs typeface="Times New Roman" pitchFamily="18" charset="0"/>
              </a:rPr>
              <a:t>Российской Федерации от 07 ноября 2018 г. № 189/1512 </a:t>
            </a:r>
            <a:r>
              <a:rPr lang="ru-RU" sz="1600" b="1" i="1" spc="-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i="1" spc="-1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600" b="1" i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утверждении Порядка </a:t>
            </a:r>
            <a:r>
              <a:rPr lang="ru-RU" sz="1600" b="1" i="1" spc="-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проведения </a:t>
            </a:r>
            <a:r>
              <a:rPr lang="ru-RU" sz="1600" b="1" i="1" spc="-1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государственной итоговой </a:t>
            </a:r>
            <a:r>
              <a:rPr lang="ru-RU" sz="1600" b="1" i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аттестации </a:t>
            </a:r>
            <a:r>
              <a:rPr lang="ru-RU" sz="1600" b="1" i="1" spc="-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 образовательным </a:t>
            </a:r>
            <a:r>
              <a:rPr lang="ru-RU" sz="1600" b="1" i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программам  </a:t>
            </a:r>
            <a:r>
              <a:rPr lang="ru-RU" sz="1600" b="1" i="1" u="sng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среднего </a:t>
            </a:r>
            <a:r>
              <a:rPr lang="ru-RU" sz="1600" b="1" i="1" u="sng" spc="-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общего</a:t>
            </a:r>
            <a:r>
              <a:rPr lang="ru-RU" sz="1600" b="1" i="1" u="sng" spc="7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u="sng" spc="-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образования» </a:t>
            </a:r>
            <a:r>
              <a:rPr lang="ru-RU" sz="1600" b="1" u="sng" spc="-10" dirty="0" smtClean="0">
                <a:latin typeface="Times New Roman" pitchFamily="18" charset="0"/>
                <a:cs typeface="Times New Roman" pitchFamily="18" charset="0"/>
              </a:rPr>
              <a:t>(11 класс).</a:t>
            </a: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5286380" y="5000636"/>
            <a:ext cx="3000396" cy="1143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marL="12065" marR="5080" algn="ctr">
              <a:lnSpc>
                <a:spcPct val="86300"/>
              </a:lnSpc>
              <a:spcBef>
                <a:spcPts val="555"/>
              </a:spcBef>
            </a:pPr>
            <a:r>
              <a:rPr lang="ru-RU" b="1" spc="-25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Г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lang="ru-RU" b="1" spc="-50" dirty="0" smtClean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lang="ru-RU" b="1" spc="-180" dirty="0" smtClean="0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lang="ru-RU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д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ар</a:t>
            </a:r>
            <a:r>
              <a:rPr lang="ru-RU" b="1" spc="-15" dirty="0" smtClean="0">
                <a:solidFill>
                  <a:srgbClr val="C00000"/>
                </a:solidFill>
                <a:latin typeface="Times New Roman"/>
                <a:cs typeface="Times New Roman"/>
              </a:rPr>
              <a:t>ст</a:t>
            </a:r>
            <a:r>
              <a:rPr lang="ru-RU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lang="ru-RU" b="1" spc="-1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lang="ru-RU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нн</a:t>
            </a:r>
            <a:r>
              <a:rPr lang="ru-RU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ый  </a:t>
            </a:r>
            <a:r>
              <a:rPr lang="ru-RU" b="1" spc="-1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выпускной  </a:t>
            </a:r>
            <a:r>
              <a:rPr lang="ru-RU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экзамен </a:t>
            </a:r>
            <a:r>
              <a:rPr lang="ru-RU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r>
              <a:rPr lang="ru-RU" b="1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spc="-1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ГВЭ (9,11 класс)</a:t>
            </a:r>
            <a:r>
              <a:rPr lang="ru-RU" b="1" spc="-15" dirty="0" smtClean="0">
                <a:solidFill>
                  <a:srgbClr val="240AE4"/>
                </a:solidFill>
                <a:latin typeface="Times New Roman"/>
                <a:cs typeface="Times New Roman"/>
              </a:rPr>
              <a:t>-</a:t>
            </a:r>
            <a:r>
              <a:rPr lang="ru-RU" sz="1600" b="1" spc="-15" dirty="0" smtClean="0">
                <a:latin typeface="Times New Roman"/>
                <a:cs typeface="Times New Roman"/>
              </a:rPr>
              <a:t>для учащихся с ОВЗ, детей инвалидов…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2786050" y="3714752"/>
            <a:ext cx="3576396" cy="7525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marL="12700" marR="5080" algn="ctr">
              <a:lnSpc>
                <a:spcPct val="87000"/>
              </a:lnSpc>
              <a:spcBef>
                <a:spcPts val="800"/>
              </a:spcBef>
            </a:pPr>
            <a:r>
              <a:rPr lang="ru-RU" b="1" spc="-5" dirty="0" smtClean="0">
                <a:latin typeface="Times New Roman"/>
                <a:cs typeface="Times New Roman"/>
              </a:rPr>
              <a:t>Формы</a:t>
            </a:r>
            <a:r>
              <a:rPr lang="ru-RU" b="1" spc="-90" dirty="0" smtClean="0">
                <a:latin typeface="Times New Roman"/>
                <a:cs typeface="Times New Roman"/>
              </a:rPr>
              <a:t> </a:t>
            </a:r>
            <a:r>
              <a:rPr lang="ru-RU" b="1" spc="-5" dirty="0" smtClean="0">
                <a:latin typeface="Times New Roman"/>
                <a:cs typeface="Times New Roman"/>
              </a:rPr>
              <a:t>проведения  государственной  итоговой  аттестации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10" name="object 2"/>
          <p:cNvSpPr/>
          <p:nvPr/>
        </p:nvSpPr>
        <p:spPr>
          <a:xfrm>
            <a:off x="2428860" y="4500570"/>
            <a:ext cx="4163987" cy="5000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/>
          <p:cNvSpPr/>
          <p:nvPr/>
        </p:nvSpPr>
        <p:spPr>
          <a:xfrm>
            <a:off x="1285852" y="5000636"/>
            <a:ext cx="3409792" cy="1143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marL="12700" marR="5080" indent="-635" algn="ctr">
              <a:lnSpc>
                <a:spcPct val="86300"/>
              </a:lnSpc>
              <a:spcBef>
                <a:spcPts val="555"/>
              </a:spcBef>
            </a:pPr>
            <a:r>
              <a:rPr lang="ru-RU" b="1" spc="-1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Основной  </a:t>
            </a:r>
            <a:r>
              <a:rPr lang="ru-RU" b="1" spc="-8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г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lang="ru-RU" b="1" spc="-50" dirty="0" smtClean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lang="ru-RU" b="1" spc="-180" dirty="0" smtClean="0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lang="ru-RU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д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ар</a:t>
            </a:r>
            <a:r>
              <a:rPr lang="ru-RU" b="1" spc="-15" dirty="0" smtClean="0">
                <a:solidFill>
                  <a:srgbClr val="C00000"/>
                </a:solidFill>
                <a:latin typeface="Times New Roman"/>
                <a:cs typeface="Times New Roman"/>
              </a:rPr>
              <a:t>ст</a:t>
            </a:r>
            <a:r>
              <a:rPr lang="ru-RU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lang="ru-RU" b="1" spc="-1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lang="ru-RU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нн</a:t>
            </a:r>
            <a:r>
              <a:rPr lang="ru-RU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ый  </a:t>
            </a:r>
            <a:r>
              <a:rPr lang="ru-RU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экзамен </a:t>
            </a:r>
            <a:r>
              <a:rPr lang="ru-RU" b="1" spc="-10" dirty="0" smtClean="0">
                <a:latin typeface="Times New Roman"/>
                <a:cs typeface="Times New Roman"/>
              </a:rPr>
              <a:t>( ОГЭ- 9 класс)</a:t>
            </a:r>
          </a:p>
          <a:p>
            <a:pPr marL="12700" marR="5080" indent="-635" algn="ctr">
              <a:lnSpc>
                <a:spcPct val="86300"/>
              </a:lnSpc>
              <a:spcBef>
                <a:spcPts val="555"/>
              </a:spcBef>
            </a:pPr>
            <a:r>
              <a:rPr lang="ru-RU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Единый государственный </a:t>
            </a:r>
            <a:r>
              <a:rPr lang="ru-RU" b="1" i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экзамен </a:t>
            </a:r>
            <a:r>
              <a:rPr lang="ru-RU" b="1" i="1" spc="-10" dirty="0" smtClean="0">
                <a:latin typeface="Times New Roman"/>
                <a:cs typeface="Times New Roman"/>
              </a:rPr>
              <a:t>(ЕГЭ-11 класс)</a:t>
            </a:r>
            <a:endParaRPr lang="ru-RU" b="1" i="1" spc="-35" dirty="0" smtClean="0">
              <a:latin typeface="Times New Roman"/>
              <a:cs typeface="Times New Roman"/>
            </a:endParaRPr>
          </a:p>
        </p:txBody>
      </p:sp>
      <p:sp>
        <p:nvSpPr>
          <p:cNvPr id="17" name="object 10"/>
          <p:cNvSpPr/>
          <p:nvPr/>
        </p:nvSpPr>
        <p:spPr>
          <a:xfrm>
            <a:off x="642910" y="3571876"/>
            <a:ext cx="1643114" cy="571504"/>
          </a:xfrm>
          <a:prstGeom prst="rect">
            <a:avLst/>
          </a:prstGeom>
          <a:blipFill>
            <a:blip r:embed="rId3" cstate="print"/>
            <a:srcRect/>
            <a:stretch>
              <a:fillRect t="1" b="-4862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Рисунок 17" descr="https://static.my-shop.ru/product/2/326/3252203.jpg"/>
          <p:cNvPicPr/>
          <p:nvPr/>
        </p:nvPicPr>
        <p:blipFill rotWithShape="1">
          <a:blip r:embed="rId4"/>
          <a:srcRect t="26338" b="56655"/>
          <a:stretch/>
        </p:blipFill>
        <p:spPr bwMode="auto">
          <a:xfrm>
            <a:off x="428596" y="4286257"/>
            <a:ext cx="219994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s://relasko.ru/_fr/212/s0607885.jpg"/>
          <p:cNvPicPr>
            <a:picLocks noChangeAspect="1" noChangeArrowheads="1"/>
          </p:cNvPicPr>
          <p:nvPr/>
        </p:nvPicPr>
        <p:blipFill>
          <a:blip r:embed="rId5"/>
          <a:srcRect l="43750" t="50190" b="7196"/>
          <a:stretch>
            <a:fillRect/>
          </a:stretch>
        </p:blipFill>
        <p:spPr bwMode="auto">
          <a:xfrm>
            <a:off x="6858016" y="3786181"/>
            <a:ext cx="1428760" cy="714389"/>
          </a:xfrm>
          <a:prstGeom prst="rect">
            <a:avLst/>
          </a:prstGeom>
          <a:noFill/>
        </p:spPr>
      </p:pic>
      <p:pic>
        <p:nvPicPr>
          <p:cNvPr id="13" name="Picture 2" descr="http://s7gub.ru/wp-content/uploads/2018/12/hello_html_31c44f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2143140" cy="1607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1" y="2381"/>
            <a:ext cx="9141618" cy="6855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62109" y="555574"/>
            <a:ext cx="2700299" cy="141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62109" y="1188707"/>
            <a:ext cx="2700299" cy="301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4348" y="928670"/>
            <a:ext cx="7704091" cy="4920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714348" y="928670"/>
            <a:ext cx="7704455" cy="492125"/>
          </a:xfrm>
          <a:prstGeom prst="rect">
            <a:avLst/>
          </a:prstGeom>
          <a:ln w="9905">
            <a:solidFill>
              <a:srgbClr val="4A7EB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710"/>
              </a:lnSpc>
            </a:pPr>
            <a:r>
              <a:rPr lang="ru-RU" sz="3600" b="1" spc="-7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ГИА-9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28926" y="1428736"/>
            <a:ext cx="2838450" cy="461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1993" y="1816087"/>
            <a:ext cx="7796206" cy="493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66659" y="1611223"/>
            <a:ext cx="6391262" cy="2317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66659" y="2245995"/>
            <a:ext cx="6391262" cy="4063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8032" y="1840712"/>
            <a:ext cx="7704091" cy="4015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5650" y="1838325"/>
            <a:ext cx="7704455" cy="403225"/>
          </a:xfrm>
          <a:custGeom>
            <a:avLst/>
            <a:gdLst/>
            <a:ahLst/>
            <a:cxnLst/>
            <a:rect l="l" t="t" r="r" b="b"/>
            <a:pathLst>
              <a:path w="7704455" h="403225">
                <a:moveTo>
                  <a:pt x="0" y="0"/>
                </a:moveTo>
                <a:lnTo>
                  <a:pt x="7704137" y="0"/>
                </a:lnTo>
                <a:lnTo>
                  <a:pt x="7704137" y="402844"/>
                </a:lnTo>
                <a:lnTo>
                  <a:pt x="0" y="402844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65250" y="3460750"/>
            <a:ext cx="6532880" cy="1912620"/>
          </a:xfrm>
          <a:custGeom>
            <a:avLst/>
            <a:gdLst/>
            <a:ahLst/>
            <a:cxnLst/>
            <a:rect l="l" t="t" r="r" b="b"/>
            <a:pathLst>
              <a:path w="6532880" h="1912620">
                <a:moveTo>
                  <a:pt x="0" y="0"/>
                </a:moveTo>
                <a:lnTo>
                  <a:pt x="6532626" y="0"/>
                </a:lnTo>
                <a:lnTo>
                  <a:pt x="6532626" y="1912620"/>
                </a:lnTo>
                <a:lnTo>
                  <a:pt x="0" y="1912620"/>
                </a:lnTo>
                <a:lnTo>
                  <a:pt x="0" y="0"/>
                </a:lnTo>
                <a:close/>
              </a:path>
            </a:pathLst>
          </a:custGeom>
          <a:solidFill>
            <a:srgbClr val="B9CDE5">
              <a:alpha val="309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5250" y="2884487"/>
            <a:ext cx="6532880" cy="417830"/>
          </a:xfrm>
          <a:custGeom>
            <a:avLst/>
            <a:gdLst/>
            <a:ahLst/>
            <a:cxnLst/>
            <a:rect l="l" t="t" r="r" b="b"/>
            <a:pathLst>
              <a:path w="6532880" h="417829">
                <a:moveTo>
                  <a:pt x="0" y="0"/>
                </a:moveTo>
                <a:lnTo>
                  <a:pt x="6532308" y="0"/>
                </a:lnTo>
                <a:lnTo>
                  <a:pt x="6532308" y="417258"/>
                </a:lnTo>
                <a:lnTo>
                  <a:pt x="0" y="417258"/>
                </a:lnTo>
                <a:lnTo>
                  <a:pt x="0" y="0"/>
                </a:lnTo>
                <a:close/>
              </a:path>
            </a:pathLst>
          </a:custGeom>
          <a:solidFill>
            <a:srgbClr val="B9CDE5">
              <a:alpha val="309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5287" y="5410200"/>
            <a:ext cx="8425180" cy="903605"/>
          </a:xfrm>
          <a:custGeom>
            <a:avLst/>
            <a:gdLst/>
            <a:ahLst/>
            <a:cxnLst/>
            <a:rect l="l" t="t" r="r" b="b"/>
            <a:pathLst>
              <a:path w="8425180" h="903604">
                <a:moveTo>
                  <a:pt x="0" y="0"/>
                </a:moveTo>
                <a:lnTo>
                  <a:pt x="8424862" y="0"/>
                </a:lnTo>
                <a:lnTo>
                  <a:pt x="8424862" y="903287"/>
                </a:lnTo>
                <a:lnTo>
                  <a:pt x="0" y="903287"/>
                </a:lnTo>
                <a:lnTo>
                  <a:pt x="0" y="0"/>
                </a:lnTo>
                <a:close/>
              </a:path>
            </a:pathLst>
          </a:custGeom>
          <a:solidFill>
            <a:srgbClr val="B9CDE5">
              <a:alpha val="309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0" y="2071678"/>
            <a:ext cx="9144000" cy="46076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39165" marR="1450975" algn="ctr">
              <a:lnSpc>
                <a:spcPct val="99800"/>
              </a:lnSpc>
              <a:spcBef>
                <a:spcPts val="110"/>
              </a:spcBef>
            </a:pPr>
            <a:r>
              <a:rPr sz="3200" b="1" i="1" spc="190" dirty="0">
                <a:solidFill>
                  <a:srgbClr val="FF0000"/>
                </a:solidFill>
                <a:latin typeface="Times New Roman"/>
                <a:cs typeface="Times New Roman"/>
              </a:rPr>
              <a:t>Обязательные</a:t>
            </a:r>
            <a:r>
              <a:rPr sz="3200" b="1" i="1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i="1" spc="180" dirty="0">
                <a:solidFill>
                  <a:srgbClr val="FF0000"/>
                </a:solidFill>
                <a:latin typeface="Times New Roman"/>
                <a:cs typeface="Times New Roman"/>
              </a:rPr>
              <a:t>предметы:  </a:t>
            </a:r>
            <a:r>
              <a:rPr sz="4000" b="1" i="1" spc="114" dirty="0">
                <a:solidFill>
                  <a:srgbClr val="333399"/>
                </a:solidFill>
                <a:latin typeface="Times New Roman"/>
                <a:cs typeface="Times New Roman"/>
              </a:rPr>
              <a:t>русский </a:t>
            </a:r>
            <a:r>
              <a:rPr sz="4000" b="1" i="1" spc="275" dirty="0" err="1">
                <a:solidFill>
                  <a:srgbClr val="333399"/>
                </a:solidFill>
                <a:latin typeface="Times New Roman"/>
                <a:cs typeface="Times New Roman"/>
              </a:rPr>
              <a:t>язык</a:t>
            </a:r>
            <a:r>
              <a:rPr sz="4000" b="1" i="1" spc="2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4000" b="1" i="1" spc="195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4000" b="1" i="1" spc="90" dirty="0">
                <a:solidFill>
                  <a:srgbClr val="333399"/>
                </a:solidFill>
                <a:latin typeface="Times New Roman"/>
                <a:cs typeface="Times New Roman"/>
              </a:rPr>
              <a:t>и  </a:t>
            </a:r>
            <a:r>
              <a:rPr sz="4000" b="1" i="1" spc="245" dirty="0">
                <a:solidFill>
                  <a:srgbClr val="333399"/>
                </a:solidFill>
                <a:latin typeface="Times New Roman"/>
                <a:cs typeface="Times New Roman"/>
              </a:rPr>
              <a:t>математика</a:t>
            </a:r>
            <a:endParaRPr sz="4000" dirty="0">
              <a:latin typeface="Times New Roman"/>
              <a:cs typeface="Times New Roman"/>
            </a:endParaRPr>
          </a:p>
          <a:p>
            <a:pPr marL="1365885">
              <a:lnSpc>
                <a:spcPct val="100000"/>
              </a:lnSpc>
              <a:spcBef>
                <a:spcPts val="300"/>
              </a:spcBef>
            </a:pPr>
            <a:r>
              <a:rPr sz="3200" b="1" i="1" spc="235" smtClean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lang="ru-RU" sz="3200" b="1" i="1" spc="23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обязательных </a:t>
            </a:r>
            <a:r>
              <a:rPr sz="3200" b="1" i="1" spc="-125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i="1" spc="220" dirty="0">
                <a:solidFill>
                  <a:srgbClr val="C00000"/>
                </a:solidFill>
                <a:latin typeface="Times New Roman"/>
                <a:cs typeface="Times New Roman"/>
              </a:rPr>
              <a:t>предмета</a:t>
            </a:r>
            <a:r>
              <a:rPr sz="3200" b="1" i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i="1" spc="105">
                <a:solidFill>
                  <a:srgbClr val="C00000"/>
                </a:solidFill>
                <a:latin typeface="Times New Roman"/>
                <a:cs typeface="Times New Roman"/>
              </a:rPr>
              <a:t>по</a:t>
            </a:r>
            <a:r>
              <a:rPr sz="3200" b="1" i="1" spc="-114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i="1" spc="215" smtClean="0">
                <a:solidFill>
                  <a:srgbClr val="C00000"/>
                </a:solidFill>
                <a:latin typeface="Times New Roman"/>
                <a:cs typeface="Times New Roman"/>
              </a:rPr>
              <a:t>выбору</a:t>
            </a:r>
            <a:r>
              <a:rPr lang="ru-RU" sz="3200" b="1" i="1" spc="21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учащегося:</a:t>
            </a:r>
            <a:endParaRPr sz="3200" smtClean="0">
              <a:latin typeface="Times New Roman"/>
              <a:cs typeface="Times New Roman"/>
            </a:endParaRPr>
          </a:p>
          <a:p>
            <a:pPr marL="910590" marR="1421130" indent="-2540" algn="ctr">
              <a:lnSpc>
                <a:spcPct val="100000"/>
              </a:lnSpc>
              <a:spcBef>
                <a:spcPts val="20"/>
              </a:spcBef>
            </a:pPr>
            <a:r>
              <a:rPr sz="2400" spc="90" smtClean="0">
                <a:solidFill>
                  <a:srgbClr val="333399"/>
                </a:solidFill>
                <a:latin typeface="Times New Roman"/>
                <a:cs typeface="Times New Roman"/>
              </a:rPr>
              <a:t>(физика, </a:t>
            </a:r>
            <a:r>
              <a:rPr sz="2400" spc="60" smtClean="0">
                <a:solidFill>
                  <a:srgbClr val="333399"/>
                </a:solidFill>
                <a:latin typeface="Times New Roman"/>
                <a:cs typeface="Times New Roman"/>
              </a:rPr>
              <a:t>химия, </a:t>
            </a:r>
            <a:r>
              <a:rPr sz="2400" spc="80" smtClean="0">
                <a:solidFill>
                  <a:srgbClr val="333399"/>
                </a:solidFill>
                <a:latin typeface="Times New Roman"/>
                <a:cs typeface="Times New Roman"/>
              </a:rPr>
              <a:t>биология, история,  география, </a:t>
            </a:r>
            <a:r>
              <a:rPr sz="2400" spc="114" smtClean="0">
                <a:solidFill>
                  <a:srgbClr val="333399"/>
                </a:solidFill>
                <a:latin typeface="Times New Roman"/>
                <a:cs typeface="Times New Roman"/>
              </a:rPr>
              <a:t>информатика </a:t>
            </a:r>
            <a:r>
              <a:rPr sz="2400" spc="130" smtClean="0">
                <a:solidFill>
                  <a:srgbClr val="333399"/>
                </a:solidFill>
                <a:latin typeface="Times New Roman"/>
                <a:cs typeface="Times New Roman"/>
              </a:rPr>
              <a:t>и </a:t>
            </a:r>
            <a:r>
              <a:rPr sz="2400" spc="-135" smtClean="0">
                <a:solidFill>
                  <a:srgbClr val="333399"/>
                </a:solidFill>
                <a:latin typeface="Times New Roman"/>
                <a:cs typeface="Times New Roman"/>
              </a:rPr>
              <a:t>ИКТ,  </a:t>
            </a:r>
            <a:r>
              <a:rPr sz="2400" spc="114" smtClean="0">
                <a:solidFill>
                  <a:srgbClr val="333399"/>
                </a:solidFill>
                <a:latin typeface="Times New Roman"/>
                <a:cs typeface="Times New Roman"/>
              </a:rPr>
              <a:t>иностранные </a:t>
            </a:r>
            <a:r>
              <a:rPr sz="2400" spc="105" smtClean="0">
                <a:solidFill>
                  <a:srgbClr val="333399"/>
                </a:solidFill>
                <a:latin typeface="Times New Roman"/>
                <a:cs typeface="Times New Roman"/>
              </a:rPr>
              <a:t>языки,</a:t>
            </a:r>
            <a:r>
              <a:rPr sz="2400" spc="-29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spc="85" smtClean="0">
                <a:solidFill>
                  <a:srgbClr val="333399"/>
                </a:solidFill>
                <a:latin typeface="Times New Roman"/>
                <a:cs typeface="Times New Roman"/>
              </a:rPr>
              <a:t>обществознание,  </a:t>
            </a:r>
            <a:r>
              <a:rPr sz="2400" spc="120" smtClean="0">
                <a:solidFill>
                  <a:srgbClr val="333399"/>
                </a:solidFill>
                <a:latin typeface="Times New Roman"/>
                <a:cs typeface="Times New Roman"/>
              </a:rPr>
              <a:t>литература)</a:t>
            </a:r>
            <a:endParaRPr lang="ru-RU" sz="2400" spc="120" dirty="0" smtClean="0">
              <a:solidFill>
                <a:srgbClr val="333399"/>
              </a:solidFill>
              <a:latin typeface="Times New Roman"/>
              <a:cs typeface="Times New Roman"/>
            </a:endParaRPr>
          </a:p>
          <a:p>
            <a:pPr marL="910590" marR="1421130" indent="-2540" algn="ctr">
              <a:lnSpc>
                <a:spcPct val="100000"/>
              </a:lnSpc>
              <a:spcBef>
                <a:spcPts val="20"/>
              </a:spcBef>
            </a:pPr>
            <a:r>
              <a:rPr sz="2400" b="1" i="1" spc="-185" smtClean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2400" b="1" i="1" spc="240" smtClean="0">
                <a:solidFill>
                  <a:srgbClr val="C00000"/>
                </a:solidFill>
                <a:latin typeface="Times New Roman"/>
                <a:cs typeface="Times New Roman"/>
              </a:rPr>
              <a:t>тт</a:t>
            </a:r>
            <a:r>
              <a:rPr sz="2400" b="1" i="1" spc="105" smtClean="0">
                <a:solidFill>
                  <a:srgbClr val="C00000"/>
                </a:solidFill>
                <a:latin typeface="Times New Roman"/>
                <a:cs typeface="Times New Roman"/>
              </a:rPr>
              <a:t>ес</a:t>
            </a:r>
            <a:r>
              <a:rPr sz="2400" b="1" i="1" spc="190" smtClean="0">
                <a:solidFill>
                  <a:srgbClr val="C00000"/>
                </a:solidFill>
                <a:latin typeface="Times New Roman"/>
                <a:cs typeface="Times New Roman"/>
              </a:rPr>
              <a:t>та</a:t>
            </a:r>
            <a:r>
              <a:rPr sz="2400" b="1" i="1" spc="240" smtClean="0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sz="2400" b="1" i="1" spc="-75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spc="5" dirty="0">
                <a:solidFill>
                  <a:srgbClr val="C00000"/>
                </a:solidFill>
                <a:latin typeface="Times New Roman"/>
                <a:cs typeface="Times New Roman"/>
              </a:rPr>
              <a:t>=</a:t>
            </a:r>
            <a:r>
              <a:rPr sz="2400" b="1" i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spc="145" dirty="0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sz="2400" b="1" i="1" spc="70" dirty="0">
                <a:solidFill>
                  <a:srgbClr val="C00000"/>
                </a:solidFill>
                <a:latin typeface="Times New Roman"/>
                <a:cs typeface="Times New Roman"/>
              </a:rPr>
              <a:t>спешн</a:t>
            </a:r>
            <a:r>
              <a:rPr sz="2400" b="1" i="1" spc="275" dirty="0">
                <a:solidFill>
                  <a:srgbClr val="C00000"/>
                </a:solidFill>
                <a:latin typeface="Times New Roman"/>
                <a:cs typeface="Times New Roman"/>
              </a:rPr>
              <a:t>ы</a:t>
            </a:r>
            <a:r>
              <a:rPr sz="2400" b="1" i="1" spc="150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sz="2400" b="1" i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spc="190" dirty="0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sz="2400" b="1" i="1" spc="250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sz="2400" b="1" i="1" spc="225" dirty="0">
                <a:solidFill>
                  <a:srgbClr val="C00000"/>
                </a:solidFill>
                <a:latin typeface="Times New Roman"/>
                <a:cs typeface="Times New Roman"/>
              </a:rPr>
              <a:t>з</a:t>
            </a:r>
            <a:r>
              <a:rPr sz="24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sz="2400" b="1" i="1" spc="225" dirty="0">
                <a:solidFill>
                  <a:srgbClr val="C00000"/>
                </a:solidFill>
                <a:latin typeface="Times New Roman"/>
                <a:cs typeface="Times New Roman"/>
              </a:rPr>
              <a:t>л</a:t>
            </a:r>
            <a:r>
              <a:rPr sz="2400" b="1" i="1" spc="145" dirty="0">
                <a:solidFill>
                  <a:srgbClr val="C00000"/>
                </a:solidFill>
                <a:latin typeface="Times New Roman"/>
                <a:cs typeface="Times New Roman"/>
              </a:rPr>
              <a:t>ь</a:t>
            </a:r>
            <a:r>
              <a:rPr sz="2400" b="1" i="1" spc="260" dirty="0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sz="2400" b="1" i="1" spc="190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2400" b="1" i="1" spc="240" dirty="0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sz="2400" b="1" i="1" spc="270" dirty="0">
                <a:solidFill>
                  <a:srgbClr val="C00000"/>
                </a:solidFill>
                <a:latin typeface="Times New Roman"/>
                <a:cs typeface="Times New Roman"/>
              </a:rPr>
              <a:t>ы</a:t>
            </a:r>
            <a:r>
              <a:rPr sz="2400" b="1" i="1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200" dirty="0">
                <a:solidFill>
                  <a:srgbClr val="C00000"/>
                </a:solidFill>
                <a:latin typeface="Times New Roman"/>
                <a:cs typeface="Times New Roman"/>
              </a:rPr>
              <a:t>ГИ</a:t>
            </a:r>
            <a:r>
              <a:rPr sz="2400" b="1" i="1" spc="-190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400" b="1" i="1" spc="70" dirty="0">
                <a:solidFill>
                  <a:srgbClr val="C00000"/>
                </a:solidFill>
                <a:latin typeface="Times New Roman"/>
                <a:cs typeface="Times New Roman"/>
              </a:rPr>
              <a:t>по </a:t>
            </a:r>
            <a:r>
              <a:rPr sz="2400" b="1" i="1" spc="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spc="200" dirty="0">
                <a:solidFill>
                  <a:srgbClr val="C00000"/>
                </a:solidFill>
                <a:latin typeface="Times New Roman"/>
                <a:cs typeface="Times New Roman"/>
              </a:rPr>
              <a:t>4</a:t>
            </a:r>
            <a:r>
              <a:rPr sz="2400" b="1" i="1" spc="-1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spc="200" dirty="0">
                <a:solidFill>
                  <a:srgbClr val="C00000"/>
                </a:solidFill>
                <a:latin typeface="Times New Roman"/>
                <a:cs typeface="Times New Roman"/>
              </a:rPr>
              <a:t>(четырем</a:t>
            </a:r>
            <a:r>
              <a:rPr sz="2400" b="1" i="1" spc="200">
                <a:solidFill>
                  <a:srgbClr val="C00000"/>
                </a:solidFill>
                <a:latin typeface="Times New Roman"/>
                <a:cs typeface="Times New Roman"/>
              </a:rPr>
              <a:t>)</a:t>
            </a:r>
            <a:r>
              <a:rPr sz="2400" b="1" i="1" spc="-5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spc="180" smtClean="0">
                <a:solidFill>
                  <a:srgbClr val="C00000"/>
                </a:solidFill>
                <a:latin typeface="Times New Roman"/>
                <a:cs typeface="Times New Roman"/>
              </a:rPr>
              <a:t>учебным</a:t>
            </a:r>
            <a:r>
              <a:rPr lang="ru-RU" sz="2400" b="1" i="1" spc="18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spc="204" smtClean="0">
                <a:solidFill>
                  <a:srgbClr val="C00000"/>
                </a:solidFill>
                <a:latin typeface="Times New Roman"/>
                <a:cs typeface="Times New Roman"/>
              </a:rPr>
              <a:t>предметам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0114" name="AutoShape 2" descr="data:image/png;base64,iVBORw0KGgoAAAANSUhEUgAAAakAAAB2CAMAAABF7ZwnAAABGlBMVEX///8AcrztHCQAb7sAa7kAbboAZrcAe8EAabjK4fDn7vbD1OkAaLjW6PSvzucAdMAAYrb0Fhilwd9Llcx9T3+80OdUR4NnoNCmyORAkMpdn9HmIzF0rNfS3+74/P7E2+3wGR8lgMLt9vtCiMLCL0yMt9uWvt+AsNjd7fary+Xp8fgzh8aDq9UjfsFLoteautzkHCP2ExK51+1JfrhtX5zHKkN2VovUKj5Kcq60O11VW5lBZKSPOmaIvOItZ6mayOgnWp7cIzKhNFuGTHubRWySSXRiWI5JV5l1SH+8Lkx9QnhnToexMFEAXahmrdz4CwK1Nl8olNLPHzCaNGFXYqAxR4uTQXedSXa+L1JZa6bJJTujPF0ATp6XOWfaYmjKAAAT7UlEQVR4nO2deXvbNhKHRYOXXFKmwqqUaImSKOtklFhKkzpJ7cQ9to7bpm16bNvdfP+vsTx0kMQAAx30PrX1+6N9ntCECL4EMBjMAKUSLn8y8r1drvum7wv8zkG7aFS3u5okaVpv2ILe9qjuBpomadPesAxdn8zfP7v467e/Lnrv55OiH/YBq+1IlqIFvUYwlVQjGORZmI6mEyKFIkSR6euj5sXt2Yfzo9nR+Rd/3lw0R3f14A9MvquqUr8dv37PHDcMa1rJXHdkRUqJ6NnrpcurnzvVTucoUqcz63yULnm95EFbak7UYJ7+h1FTVd31q25LspQTMez1dbP7cZZQWqpave0emtXeNZCNfr4FtAO1sezhxkm3l5MSLFHML55Xj/KqvpPKd1iHB6GBLlXof524qp2gqoCgJEnuJYZD+/WHDgUqRHU2PaDaq8qG1Ib+3WuoTvT/EQNUiMqN/067hkCFqP7sHiz2PcrXrBp8xeuqg/C/AQtUiCq8XnpyRnd9iWa/2ndalXuuptpkXTIl3S8NDCaocKyalCrfzxigQivwszmr7IM2lSlJbHN6qPb9LrtJhY1q6PXAQWpB6u9f7rAq91zDqIdjyZe0AWWfZ1W/YTepcKj67mBU7EneVOJNe4YIp1DP2U0qbFQvnTuryj1XW+EO+m3eIBXp5PU5B1So4GD+7UePLE7nFwol9YJl+CWavT14KvajptXiXueY6Ampb/mkqgfrb0+yicm/riCk/sMbpkJSXwLuj4O2kC3xSTkYqTOE1LeXd1ST+y6ba/pFbQ4h9RIh9Uf9jmpy3+Wq/HGqgZH6Bhmnbg693340YDn9FuJzCkl9ith+3/F714NENTe4U9ORipH6Den9poeQiv1oIk15q+gDGen9JPIF10dx5t5ZVe67XJ0z4fEC4vBRkeZHXvdXvXlzd1W552obXfbFueWafFD26ILnoT3iOOoP2lC2OmZd8rtWudTkzajUcunyV3ajqt4eZlP7U9lgTqmcaHl+orH7v8i963fPWSNV5zl3EDxoQ/WtBmyfDfRudGHM9NKSacR4/opBqnP++uD020qtx6H6g0o596E31vFiaVWWkTAOa5FKSUBc3iwjMqvVTqQFqdmrnJ/eL1cuL6OHeNiWuxmJ+xc1y7ASSY3+fN3lebYaN46SGTQabvPpOL7WV8myRTR1sEUZy+uXL2bV6qzz98t/f/3i1evXV6cJt9+HqacbN3+5+v3mj19fvnv3/HfqOcuVR6KqpL8qf/60aTdi2c2nc8G1sPCm9T3C/XO5PnQaKTnNOhjTxZTfftRsaKqlRrIMrdF8xCigZvVH5nw8eGwHhqUq2rC9qJnnWHIUaN5SSRR0LiuE2IFMGrUlzaFOj1XKKvZsNJ++evniKpwGLxSRqj5/u/T4Tebvrz7/9ux82eZmn+VIzYPwR4W1Dvj0hpISPWwsJSyDNAXee3sqr28Ki+Mv0C1V7oV3LW9b/qAiCXs1zXqDRA+b/tSVcLbqQp9XzVqU6/mT+bChWXLgmEnV6pLa7U/a67YTxfgRWVuWU9FyPSCR7QSjX3HDaxGf1bWT0071+raXtDi/7V7cnF2HjNYWYY5UXcGm19mfXpkpDtXWdWac1UpzKftrxBDxTE4k8BmJIYaqHL4kuJJECYYUqxWpRKOKLalGox7Xe+QSVaKXDYkeAoyuHzel1E8ReZqY9sfDKd3cTk4/3F5dJtkIg973fx5VczHrWVImtq6cl7p4tRNg/qBiHeCIMmVJIPCqWWM10QR63LIrc6Y6RJ/Wc11BjlQpahBBOGgNElYDMF6MyIYTv9jRo0A19LD30dWwyS6ewACbw5Wd/LQ/vPp4PqMswxwpbAmMkvJ48QIgUphDuEHdRDT8XfvMr0lHG5XvqEifQYwg+9g0qVBmU1GlJBvK1xhvRneTgrxyfTAYVBajl9kARq/4h5MoF//926+q0Kw4S4ofUAiWv8gyKQM3YqQGtHEkQqoO2lTJwyC3Vug8GaCUbBcMkgp7MEdSpxWPTSosSBrmDeuwO2S9YRKFo3tvLl4ypsRZUpNNQS2/hG1ImcAtAqQ83oIq/xf7goOwkjZsGKSifEPZcEccUmEj72YnsfUp+0uJSJV7t+csL1OW1DG2sEKXvzUpD1oYFSA14jyNzrUdm8K1k1PlMEmFle5aUt3jkArbp7Me9iYur+sN3+Tl2w9sx+2upCQtaeCbkwJj7AVIAX1mqracG8VBhajWbYFDKnwYyWrwSIUlScuixoRvBGjax584q1Y7k5KO4zs3JlUGCxMgxY+lYwd09zeqm7VyRnBJhQYCViwh/egPvSbS9Z68BlIU99n7TbdsU/ALx0nBhJeS+6z76psNwaS37LX4pEICaMGK65UmNqcriHXCyHz7f49TjGQInFSf24Uw7x8xbS6GVkMeQopZlZRkux2g05/Ym1QkqcZWVrrJnLxipKb8N876TSyqFXiSiSCpFu4tIIw5VFqFk1oE6WxGyusxnhwl1UY6EXkI3lbZfABWnP2RElHRpJb27Gak+qwOAyWFpSaRLuQXZn8ZhLAHevNekTJGW5BiWwUYKQ91ouiQ9VcB+RJZC2zXDhgO20Xz/AeRImwpxrKz2YgUe3jFSLXRT0mBYibB6GNZqycPOKoEMMl/GCkSNJhyVh6yTUhxejCMFDfkJykBCD8F27CeHtFA+02d/7NIGZ/wH3TxMsRJ8doFQkrEgyzT8SLQp5FzPEEek2Sd4J9DSt8zKZ/nZEBIzbHpowQ61IGILqqTBPy+yTLpwyU15L1thJQrNH2lNtEDXqWR/yOoh4wr8GBJtbfzMcSa8J2hC8n5Ff4x3fnJdOQA0Khi39RDJeVxYksljBTwyqGVk0butsfAMEXb8sCcOp7WP1RSTf7MlU+KNrY1aFkxF78BLD0SIJ54QvupYqfmAyWF7anBJeXTW1D2ypBZl321HoAAWsYHXIPa6KGSQl0MXFJ1ikpoakOF2JkW49EEQO8g4KU3Wg+VFDNWeykuKcDTYJaGgIWiH6dv8+lKgUFMwBQgmnQ9SFJz1MjmkTqm3ki05NIGypQzs9oyXSkDSqgGKh+ZiA+RFGL3ReKRogMoIisa6lDXC7bxo9Fv0oA2KfCAx3EjUsyctkT3kBRi90XikAJimWJHPlRqZrMcYVI0c9ILSal2rQYeH7BQy4pi5NGq8bTKIGCp06n+dHekKhb+yBxS9DJxst7cAnweStpiAEiB4xTwKZBu1KasKMXDrrBgTd70m3ZX3iygP60T6eq3F19/w9xIrlO9Pvvqj+//e1ekjpF19eTVsEnRq4/JcOQDq4SZ+RJASgbjAumEdzL1S36rNR7aU1ldZAUwcLWa000DABKdXH16dl2dgRHOca93+tWrZ+5l3Wylu/QiSQmFvLNJAZslq8kqJuQpJ6lkKMCiUMA0FOAJVzkJXtnVVYk7Yvl1aXNWJ9I3QLZAuj3dSu/z6ZClQklVhGrBJkXbeGSx0QBAIjNh8ujrlMMpFhQzkKqCP9Qtm5vB6TUFIlvSOpG+ZralpEF9ReCTPooj5YtVgU2KNhzkR4tL0HRaSb0/AACYv/OUTyrKE1WRAwLmuHmb0skVc9P0pEGdf+YyMvSLI+UCTWqjuHSgosviobZgrNcTocmBAqWnQ6SyYLymgSQpmBugOrniB2N2rt8yj84pjFQFmnME9D8xSbVpy28Vg16GrL/1SASlKhBoYyKAFMkn//ZV7Ri4dS32KRF5oaDO37I35SmK1DHwpZFgTLczJik6gCJlv0HvIdW/PYay8OhezIeWfak07aEa8POX+RvxrIWBOjr6jrPVS1GkXMg8K8+Bb5hFCqjqusVC1l8qXe0R9Otarhfz+1BjoEmVbPY5EYmAVTRQyA6nsxve7xREinaCh8X2oSg8Fim690wvXEAr62QdKAFMqKJBMnUUnt92FNA2BUhNNIKcECA0H8E2Y+y8AzcmWaoYUlCue7RItwEpuvLpySt4MI22tprgj1yZOoP58XE7nNd2YU4gqVLdAG38tUZCIxW/5zuqvuV+D8WQAtdly2BkK4MUsB4rpwd2cOlj7TFi5JsSRdbVKLOd7QiCSHk9C0lgFjgtAtsxvfPDE+5PFEKqDnQ+8cxUnBTU+aXH9RY0Eq2/fDjYWUQQqdLYQkYqdHfTUNdIm0IOYSmCFGQLJRa2OCm6UWQ9d3CGwOrL90VcjqBAUr6kIdvXYHs7Syf/4u7EeNT5grPTY6QCSMGp7vEHI0xqREePqVm3DpT/lsqAZ+aWYAJJlRwL2aQJsjYzQjdM/xLZjLEAUlDEt57keAqTom3HfOq1CQbUry7z9kXkCxyR6hYzSXXxNtByuTsGR1vHId/C/kmNwBEk6TyESdGm3crntxTk+1PX1l99i1TzWCAp00LOh+LtUREJPdXo/AI5LGf/pCD7WV48hSgpiHa+IlD/pqS+/I2zRxNp8AuzGshAhQyMJ58jlt+HZ8gP7J1UH3LJLccPUVJ0BxqtmmcFbc2VDqdg7F+GaQrPPlFSyLFGJ58jBsVzqoI57ZnUCHQerB5ClBTQ+dFrttBIZKT6rvY2qKBY20hSF9lpFDmCBTsprHN2t6QME7RWV69PkBQ0O6GHD6j7y+QJzJEtViARhq2s7UoKcyXdMSkCLUqlMswESdEWOLRmAU/b0p3XKBDIvsoVwNjc7L6RgvobJeVbECMFZMaRRpMWZG4pGVvXa/KaFZREDyYNl+4hKeh9pIwpMVKgp0ihBf1a/k23XNYGf0TXmrTlwtrc5wGQypgCYqQE3J1sUW6fVlOS85saRHsVd8cTKEOBcczU/SeVPQZXiBS+AwX3B4F4ifZTW1NVXZfDhijruqp2nXrc0umMOJlxdNu9J0WyE0khUvxsU/QXYZPA88rjej/SeG6umh2VRQztmBDr3pOSs5GNQqQ23sM4K0P8MBM6himbiZDSfSel5IxrIVJ4sVzp4kdDHlNGPBxqW3oApHKuGRFSQFTMRgLDxWDRe0YbrOjm4klhu1QXSorafUCE1I6dX1ii8AkzdAKBwQrtK54U9oEVSSrf9wmRArLPNhS+2/1C9HIlYUb2dRk+9pV2JfUzP4qiUFJkSn2gAqQqGzuAqBKxfmQpet67PF+BFnaa+e6k3iNPWyAplR7aBUghZ3gKSewQY2DepjLXXR2Lf0b2rqSqf2AnJRZHCvKg4aSO+YUKib/b/UpAFIHC/mPkjOydSaGnmRdGilDbTpVESLGP8BCX0PE7UNYQsLfSUjUVCaTYkRR+mnlhpCi7LxJOCo3GEhEWnBzJA1bv4bikWG3aPMpqR1I/MQ82XaooUjK4eoCSAtecuAJuULCV9Eh9enGftYoYaSJN+eXtSOpDDztJqyBS2RW9lVBS0LFHgcMTsEiFGdSRoD0HmdPeSAFip+xGqvMDehxeQaQUuB9BSQFudMQ7RC+RLDN+zZbJmq36UOAS4+ta/o7KNyl2I1W9Rc+dL4YUa2jGSEEHFcj8roxOwEmiXjxHUZWuU5nQt3sVDfKD6Fyboa3yB6odSf2IOlYKIUVYUdwYKcBwxuax1A5xi53uB1HFiKJL9tN25mkmgwDMd0fOXPQDi/vJ7ESqc/0Lv5algkjpLBsKIwV0fjKyhxEVopTM49apvkQ2VM0ePhrP57XxwNUsxjGk2DmmTf6+VzuREuj8CiHFnpYgpKB9JiSsW8h3f0kkRC7/isi6riiKLjOzp3mGXyyTn+67E6nTK/wM1QJIcUZmhBQQQKHgTrzcHUngBu/EPljoHMy1eLbNLqSqX2JOv1IhpGT2/JFPCtpXnWs5J8rxTVzpm5LimxOxTAs862WhHUh1Tq8E5hX7J5U5kyEnPiloy1qBuVHuQbYiJYssPzq8HPodSM1uRByVeycFHzK0EJ8UsIYosoKRy87ehpSCeggiTaYKu4VvT6rzg4hPpQBSvIQtLiko41NoVTDb/W1BanWaG6K5rDMdFVuT6pwSoVWafZNinLC2EJdUDQqd5W+EkygbcytvTIraU4Spusr8ELcl1bn+EUlGXGjfcemsKKxEXFJA9oFY9Ep2myQ5XrcFEoVZ0gPhwItS3VIYY8qWpKp/X0FbbwHaNyn+18klBZQnuCaYmfwmW70wT9+jfl91xAMEo3PsdRts51uR6lRfTgVB7Tt/CnmzPFKQz08V+9ozR+MsolYEg9tlTTQ+Zlntnir1AftjG1LV6+8bAvZ5or2SYof2LMQjBV0TWrwt5XIYk71ghJJHieKKDlFrDRRLd6iWsDGpzuz8VtrgMzmG8pqFhjiAlIFVGzr6hkOKypdnKePZXWSXtBSGg29dTzUQG8xz8geBpcp2vZxu8ZuQ6nSqs9OfPwvebNLveg06+ZmRlJwXFdQN75+c1oT2Yq9OyJxQa3uIdzulbPfXTW7z+5rB3iSR6MTZilMkr+10DUvRAns4GLda5mg0QcIKTj6ddSJVq9XZ+Yezj6+eNYFdgfmV7Orp6hCia4IVaGvp904UHFTYqKTMhx7eZK9o9LNtgMiSeIT5QEnlF648xH7F6crAblZEMbQGb4dtAU1aA3uqEcMKZcQvDsjFW4u8OL2+fv7nuy9vX3x+8ezJG1P0I0zJj34xiVaQJG3aGIhMYWKNhkFkCytxhubUFQJsDoNpUi8p+jW3lvqwKo2kuPjL0YLmJkNI250ubw5LXo8i0QvtapKiK3IsXVbCop3aaMMPGpZvtmu1fr/pCujJkyfvLy/n8/Y2kNb1Mc12KNPctAL+yCyHN5ZNYRMm7DpG8a+VTfqRPTMuDryGKqxEXIvo7uyVUfmT2iBOnurXauib+h9oMOd266Vpx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0116" name="Picture 4" descr="https://edu.gov39.ru/upload/medialibrary/c64/c6415e46aa7d79896fcb808c83cdde0e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643042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1" y="2381"/>
            <a:ext cx="9141618" cy="6855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1993" y="669925"/>
            <a:ext cx="7796206" cy="58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62109" y="555574"/>
            <a:ext cx="2700299" cy="141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62109" y="1188707"/>
            <a:ext cx="2700299" cy="301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8032" y="694626"/>
            <a:ext cx="7704091" cy="4920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755650" y="692150"/>
            <a:ext cx="7704455" cy="492125"/>
          </a:xfrm>
          <a:prstGeom prst="rect">
            <a:avLst/>
          </a:prstGeom>
          <a:ln w="9905">
            <a:solidFill>
              <a:srgbClr val="4A7EB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710"/>
              </a:lnSpc>
            </a:pPr>
            <a:r>
              <a:rPr lang="ru-RU" sz="3600" b="1" spc="-7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ГИА-11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93898" y="1339710"/>
            <a:ext cx="2838450" cy="4619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1993" y="1816087"/>
            <a:ext cx="7796206" cy="4937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8728" y="1714488"/>
            <a:ext cx="6391262" cy="2317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66659" y="2245995"/>
            <a:ext cx="6391262" cy="4063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8032" y="1840712"/>
            <a:ext cx="7704091" cy="4015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5650" y="1838325"/>
            <a:ext cx="7704455" cy="403225"/>
          </a:xfrm>
          <a:custGeom>
            <a:avLst/>
            <a:gdLst/>
            <a:ahLst/>
            <a:cxnLst/>
            <a:rect l="l" t="t" r="r" b="b"/>
            <a:pathLst>
              <a:path w="7704455" h="403225">
                <a:moveTo>
                  <a:pt x="0" y="0"/>
                </a:moveTo>
                <a:lnTo>
                  <a:pt x="7704137" y="0"/>
                </a:lnTo>
                <a:lnTo>
                  <a:pt x="7704137" y="402844"/>
                </a:lnTo>
                <a:lnTo>
                  <a:pt x="0" y="402844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65250" y="3460750"/>
            <a:ext cx="6532880" cy="1912620"/>
          </a:xfrm>
          <a:custGeom>
            <a:avLst/>
            <a:gdLst/>
            <a:ahLst/>
            <a:cxnLst/>
            <a:rect l="l" t="t" r="r" b="b"/>
            <a:pathLst>
              <a:path w="6532880" h="1912620">
                <a:moveTo>
                  <a:pt x="0" y="0"/>
                </a:moveTo>
                <a:lnTo>
                  <a:pt x="6532626" y="0"/>
                </a:lnTo>
                <a:lnTo>
                  <a:pt x="6532626" y="1912620"/>
                </a:lnTo>
                <a:lnTo>
                  <a:pt x="0" y="1912620"/>
                </a:lnTo>
                <a:lnTo>
                  <a:pt x="0" y="0"/>
                </a:lnTo>
                <a:close/>
              </a:path>
            </a:pathLst>
          </a:custGeom>
          <a:solidFill>
            <a:srgbClr val="B9CDE5">
              <a:alpha val="309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5250" y="2884487"/>
            <a:ext cx="6532880" cy="417830"/>
          </a:xfrm>
          <a:custGeom>
            <a:avLst/>
            <a:gdLst/>
            <a:ahLst/>
            <a:cxnLst/>
            <a:rect l="l" t="t" r="r" b="b"/>
            <a:pathLst>
              <a:path w="6532880" h="417829">
                <a:moveTo>
                  <a:pt x="0" y="0"/>
                </a:moveTo>
                <a:lnTo>
                  <a:pt x="6532308" y="0"/>
                </a:lnTo>
                <a:lnTo>
                  <a:pt x="6532308" y="417258"/>
                </a:lnTo>
                <a:lnTo>
                  <a:pt x="0" y="417258"/>
                </a:lnTo>
                <a:lnTo>
                  <a:pt x="0" y="0"/>
                </a:lnTo>
                <a:close/>
              </a:path>
            </a:pathLst>
          </a:custGeom>
          <a:solidFill>
            <a:srgbClr val="B9CDE5">
              <a:alpha val="309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5287" y="5410200"/>
            <a:ext cx="8425180" cy="903605"/>
          </a:xfrm>
          <a:custGeom>
            <a:avLst/>
            <a:gdLst/>
            <a:ahLst/>
            <a:cxnLst/>
            <a:rect l="l" t="t" r="r" b="b"/>
            <a:pathLst>
              <a:path w="8425180" h="903604">
                <a:moveTo>
                  <a:pt x="0" y="0"/>
                </a:moveTo>
                <a:lnTo>
                  <a:pt x="8424862" y="0"/>
                </a:lnTo>
                <a:lnTo>
                  <a:pt x="8424862" y="903287"/>
                </a:lnTo>
                <a:lnTo>
                  <a:pt x="0" y="903287"/>
                </a:lnTo>
                <a:lnTo>
                  <a:pt x="0" y="0"/>
                </a:lnTo>
                <a:close/>
              </a:path>
            </a:pathLst>
          </a:custGeom>
          <a:solidFill>
            <a:srgbClr val="B9CDE5">
              <a:alpha val="309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85720" y="1720106"/>
            <a:ext cx="8932256" cy="5035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39165" marR="1450975" algn="ctr">
              <a:lnSpc>
                <a:spcPct val="99800"/>
              </a:lnSpc>
              <a:spcBef>
                <a:spcPts val="110"/>
              </a:spcBef>
            </a:pPr>
            <a:r>
              <a:rPr sz="3200" b="1" i="1" spc="190" dirty="0">
                <a:solidFill>
                  <a:srgbClr val="FF0000"/>
                </a:solidFill>
                <a:latin typeface="Times New Roman"/>
                <a:cs typeface="Times New Roman"/>
              </a:rPr>
              <a:t>Обязательные</a:t>
            </a:r>
            <a:r>
              <a:rPr sz="3200" b="1" i="1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i="1" spc="180" dirty="0">
                <a:solidFill>
                  <a:srgbClr val="FF0000"/>
                </a:solidFill>
                <a:latin typeface="Times New Roman"/>
                <a:cs typeface="Times New Roman"/>
              </a:rPr>
              <a:t>предметы:  </a:t>
            </a:r>
            <a:r>
              <a:rPr sz="3600" b="1" i="1" spc="114" dirty="0">
                <a:solidFill>
                  <a:srgbClr val="333399"/>
                </a:solidFill>
                <a:latin typeface="Times New Roman"/>
                <a:cs typeface="Times New Roman"/>
              </a:rPr>
              <a:t>русский </a:t>
            </a:r>
            <a:r>
              <a:rPr sz="3600" b="1" i="1" spc="275" dirty="0" err="1">
                <a:solidFill>
                  <a:srgbClr val="333399"/>
                </a:solidFill>
                <a:latin typeface="Times New Roman"/>
                <a:cs typeface="Times New Roman"/>
              </a:rPr>
              <a:t>язык</a:t>
            </a:r>
            <a:r>
              <a:rPr sz="3600" b="1" i="1" spc="2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600" b="1" i="1" spc="195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endParaRPr lang="ru-RU" sz="3600" b="1" i="1" spc="195" dirty="0" smtClean="0">
              <a:solidFill>
                <a:srgbClr val="333399"/>
              </a:solidFill>
              <a:latin typeface="Times New Roman"/>
              <a:cs typeface="Times New Roman"/>
            </a:endParaRPr>
          </a:p>
          <a:p>
            <a:pPr marL="939165" marR="1450975" algn="ctr">
              <a:lnSpc>
                <a:spcPct val="99800"/>
              </a:lnSpc>
              <a:spcBef>
                <a:spcPts val="110"/>
              </a:spcBef>
            </a:pPr>
            <a:r>
              <a:rPr sz="3600" b="1" i="1" spc="90" dirty="0" smtClean="0">
                <a:solidFill>
                  <a:srgbClr val="333399"/>
                </a:solidFill>
                <a:latin typeface="Times New Roman"/>
                <a:cs typeface="Times New Roman"/>
              </a:rPr>
              <a:t>и  </a:t>
            </a:r>
            <a:r>
              <a:rPr sz="3600" b="1" i="1" spc="245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математика</a:t>
            </a:r>
            <a:endParaRPr lang="ru-RU" sz="3600" b="1" i="1" spc="245" dirty="0" smtClean="0">
              <a:solidFill>
                <a:srgbClr val="333399"/>
              </a:solidFill>
              <a:latin typeface="Times New Roman"/>
              <a:cs typeface="Times New Roman"/>
            </a:endParaRPr>
          </a:p>
          <a:p>
            <a:pPr marL="939165" marR="1450975" algn="ctr">
              <a:lnSpc>
                <a:spcPct val="99800"/>
              </a:lnSpc>
              <a:spcBef>
                <a:spcPts val="110"/>
              </a:spcBef>
            </a:pPr>
            <a:r>
              <a:rPr lang="ru-RU" sz="3600" b="1" i="1" spc="245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spc="245" dirty="0" smtClean="0">
                <a:solidFill>
                  <a:srgbClr val="333399"/>
                </a:solidFill>
                <a:latin typeface="Times New Roman"/>
                <a:cs typeface="Times New Roman"/>
              </a:rPr>
              <a:t>(базовая или профильная)</a:t>
            </a:r>
            <a:endParaRPr lang="ru-RU" sz="2400" dirty="0">
              <a:latin typeface="Times New Roman"/>
              <a:cs typeface="Times New Roman"/>
            </a:endParaRPr>
          </a:p>
          <a:p>
            <a:pPr marL="939165" marR="1450975" algn="ctr">
              <a:lnSpc>
                <a:spcPct val="99800"/>
              </a:lnSpc>
              <a:spcBef>
                <a:spcPts val="110"/>
              </a:spcBef>
            </a:pPr>
            <a:r>
              <a:rPr lang="ru-RU" sz="3200" b="1" i="1" spc="-1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Любое  количество</a:t>
            </a:r>
            <a:r>
              <a:rPr sz="3200" b="1" i="1" spc="-125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3200" b="1" i="1" spc="-1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i="1" spc="220" smtClean="0">
                <a:solidFill>
                  <a:srgbClr val="C00000"/>
                </a:solidFill>
                <a:latin typeface="Times New Roman"/>
                <a:cs typeface="Times New Roman"/>
              </a:rPr>
              <a:t>предмет</a:t>
            </a:r>
            <a:r>
              <a:rPr lang="ru-RU" sz="3200" b="1" i="1" spc="22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ов</a:t>
            </a:r>
            <a:r>
              <a:rPr sz="3200" b="1" i="1" spc="-8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i="1" spc="105" dirty="0" err="1">
                <a:solidFill>
                  <a:srgbClr val="C00000"/>
                </a:solidFill>
                <a:latin typeface="Times New Roman"/>
                <a:cs typeface="Times New Roman"/>
              </a:rPr>
              <a:t>по</a:t>
            </a:r>
            <a:r>
              <a:rPr sz="3200" b="1" i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i="1" spc="21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выбору</a:t>
            </a:r>
            <a:r>
              <a:rPr lang="ru-RU" sz="3200" b="1" i="1" spc="21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90" dirty="0" smtClean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r>
              <a:rPr sz="2400" spc="90" dirty="0">
                <a:solidFill>
                  <a:srgbClr val="333399"/>
                </a:solidFill>
                <a:latin typeface="Times New Roman"/>
                <a:cs typeface="Times New Roman"/>
              </a:rPr>
              <a:t>физика, </a:t>
            </a:r>
            <a:r>
              <a:rPr sz="2400" spc="60" dirty="0">
                <a:solidFill>
                  <a:srgbClr val="333399"/>
                </a:solidFill>
                <a:latin typeface="Times New Roman"/>
                <a:cs typeface="Times New Roman"/>
              </a:rPr>
              <a:t>химия, </a:t>
            </a:r>
            <a:r>
              <a:rPr sz="2400" spc="80" dirty="0">
                <a:solidFill>
                  <a:srgbClr val="333399"/>
                </a:solidFill>
                <a:latin typeface="Times New Roman"/>
                <a:cs typeface="Times New Roman"/>
              </a:rPr>
              <a:t>биология, история,  география, </a:t>
            </a:r>
            <a:r>
              <a:rPr sz="2400" spc="114" dirty="0">
                <a:solidFill>
                  <a:srgbClr val="333399"/>
                </a:solidFill>
                <a:latin typeface="Times New Roman"/>
                <a:cs typeface="Times New Roman"/>
              </a:rPr>
              <a:t>информатика </a:t>
            </a:r>
            <a:r>
              <a:rPr sz="2400" spc="130" dirty="0">
                <a:solidFill>
                  <a:srgbClr val="333399"/>
                </a:solidFill>
                <a:latin typeface="Times New Roman"/>
                <a:cs typeface="Times New Roman"/>
              </a:rPr>
              <a:t>и </a:t>
            </a:r>
            <a:r>
              <a:rPr sz="2400" spc="-135" dirty="0">
                <a:solidFill>
                  <a:srgbClr val="333399"/>
                </a:solidFill>
                <a:latin typeface="Times New Roman"/>
                <a:cs typeface="Times New Roman"/>
              </a:rPr>
              <a:t>ИКТ,  </a:t>
            </a:r>
            <a:r>
              <a:rPr sz="2400" spc="114" dirty="0">
                <a:solidFill>
                  <a:srgbClr val="333399"/>
                </a:solidFill>
                <a:latin typeface="Times New Roman"/>
                <a:cs typeface="Times New Roman"/>
              </a:rPr>
              <a:t>иностранные </a:t>
            </a:r>
            <a:r>
              <a:rPr sz="2400" spc="105" dirty="0">
                <a:solidFill>
                  <a:srgbClr val="333399"/>
                </a:solidFill>
                <a:latin typeface="Times New Roman"/>
                <a:cs typeface="Times New Roman"/>
              </a:rPr>
              <a:t>языки,</a:t>
            </a:r>
            <a:r>
              <a:rPr sz="2400" spc="-2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spc="85" dirty="0">
                <a:solidFill>
                  <a:srgbClr val="333399"/>
                </a:solidFill>
                <a:latin typeface="Times New Roman"/>
                <a:cs typeface="Times New Roman"/>
              </a:rPr>
              <a:t>обществознание,  </a:t>
            </a:r>
            <a:r>
              <a:rPr sz="2400" spc="120" dirty="0">
                <a:solidFill>
                  <a:srgbClr val="333399"/>
                </a:solidFill>
                <a:latin typeface="Times New Roman"/>
                <a:cs typeface="Times New Roman"/>
              </a:rPr>
              <a:t>литература)</a:t>
            </a:r>
            <a:endParaRPr sz="2400" dirty="0">
              <a:latin typeface="Times New Roman"/>
              <a:cs typeface="Times New Roman"/>
            </a:endParaRPr>
          </a:p>
          <a:p>
            <a:pPr marL="1068705" marR="5080" indent="-1056640">
              <a:lnSpc>
                <a:spcPct val="100000"/>
              </a:lnSpc>
              <a:spcBef>
                <a:spcPts val="1935"/>
              </a:spcBef>
              <a:tabLst>
                <a:tab pos="7235190" algn="l"/>
              </a:tabLst>
            </a:pPr>
            <a:r>
              <a:rPr sz="2800" b="1" i="1" spc="-185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2800" b="1" i="1" spc="240" dirty="0">
                <a:solidFill>
                  <a:srgbClr val="C00000"/>
                </a:solidFill>
                <a:latin typeface="Times New Roman"/>
                <a:cs typeface="Times New Roman"/>
              </a:rPr>
              <a:t>тт</a:t>
            </a:r>
            <a:r>
              <a:rPr sz="2800" b="1" i="1" spc="105" dirty="0">
                <a:solidFill>
                  <a:srgbClr val="C00000"/>
                </a:solidFill>
                <a:latin typeface="Times New Roman"/>
                <a:cs typeface="Times New Roman"/>
              </a:rPr>
              <a:t>ес</a:t>
            </a:r>
            <a:r>
              <a:rPr sz="2800" b="1" i="1" spc="190" dirty="0">
                <a:solidFill>
                  <a:srgbClr val="C00000"/>
                </a:solidFill>
                <a:latin typeface="Times New Roman"/>
                <a:cs typeface="Times New Roman"/>
              </a:rPr>
              <a:t>та</a:t>
            </a:r>
            <a:r>
              <a:rPr sz="2800" b="1" i="1" spc="240" dirty="0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sz="2800" b="1" i="1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i="1" spc="5" dirty="0">
                <a:solidFill>
                  <a:srgbClr val="C00000"/>
                </a:solidFill>
                <a:latin typeface="Times New Roman"/>
                <a:cs typeface="Times New Roman"/>
              </a:rPr>
              <a:t>=</a:t>
            </a:r>
            <a:r>
              <a:rPr sz="2800" b="1" i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i="1" spc="145" dirty="0" err="1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sz="2800" b="1" i="1" spc="70" dirty="0" err="1">
                <a:solidFill>
                  <a:srgbClr val="C00000"/>
                </a:solidFill>
                <a:latin typeface="Times New Roman"/>
                <a:cs typeface="Times New Roman"/>
              </a:rPr>
              <a:t>спешн</a:t>
            </a:r>
            <a:r>
              <a:rPr sz="2800" b="1" i="1" spc="275" dirty="0" err="1">
                <a:solidFill>
                  <a:srgbClr val="C00000"/>
                </a:solidFill>
                <a:latin typeface="Times New Roman"/>
                <a:cs typeface="Times New Roman"/>
              </a:rPr>
              <a:t>ы</a:t>
            </a:r>
            <a:r>
              <a:rPr sz="2800" b="1" i="1" spc="150" dirty="0" err="1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sz="2800" b="1" i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800" b="1" i="1" spc="-5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i="1" spc="19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sz="2800" b="1" i="1" spc="25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sz="2800" b="1" i="1" spc="22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з</a:t>
            </a:r>
            <a:r>
              <a:rPr sz="2800" b="1" i="1" spc="-2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sz="2800" b="1" i="1" spc="22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л</a:t>
            </a:r>
            <a:r>
              <a:rPr sz="2800" b="1" i="1" spc="14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ь</a:t>
            </a:r>
            <a:r>
              <a:rPr sz="2800" b="1" i="1" spc="26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sz="2800" b="1" i="1" spc="19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2800" b="1" i="1" spc="24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sz="2800" b="1" i="1" spc="27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ы</a:t>
            </a:r>
            <a:r>
              <a:rPr sz="2800" b="1" i="1" spc="-7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i="1" spc="-200" dirty="0">
                <a:solidFill>
                  <a:srgbClr val="C00000"/>
                </a:solidFill>
                <a:latin typeface="Times New Roman"/>
                <a:cs typeface="Times New Roman"/>
              </a:rPr>
              <a:t>ГИ</a:t>
            </a:r>
            <a:r>
              <a:rPr sz="2800" b="1" i="1" spc="-190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2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800" b="1" i="1" spc="70" dirty="0" err="1">
                <a:solidFill>
                  <a:srgbClr val="C00000"/>
                </a:solidFill>
                <a:latin typeface="Times New Roman"/>
                <a:cs typeface="Times New Roman"/>
              </a:rPr>
              <a:t>по</a:t>
            </a:r>
            <a:r>
              <a:rPr sz="2800" b="1" i="1" spc="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i="1" spc="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800" b="1" i="1" spc="35" dirty="0" smtClean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sz="2800" b="1" i="1" spc="-1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i="1" spc="2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(</a:t>
            </a:r>
            <a:r>
              <a:rPr lang="ru-RU" sz="2800" b="1" i="1" spc="2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обязательным</a:t>
            </a:r>
            <a:r>
              <a:rPr sz="2800" b="1" i="1" spc="2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)</a:t>
            </a:r>
            <a:r>
              <a:rPr sz="2800" b="1" i="1" spc="-5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i="1" spc="180" dirty="0">
                <a:solidFill>
                  <a:srgbClr val="C00000"/>
                </a:solidFill>
                <a:latin typeface="Times New Roman"/>
                <a:cs typeface="Times New Roman"/>
              </a:rPr>
              <a:t>учебным</a:t>
            </a:r>
            <a:r>
              <a:rPr sz="2800" b="1" i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i="1" spc="204" dirty="0">
                <a:solidFill>
                  <a:srgbClr val="C00000"/>
                </a:solidFill>
                <a:latin typeface="Times New Roman"/>
                <a:cs typeface="Times New Roman"/>
              </a:rPr>
              <a:t>предметам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21" name="Рисунок 20" descr="https://estalsch8.edumsko.ru/uploads/2200/2186/section/145553/GIA11.jpg?1521796892035"/>
          <p:cNvPicPr/>
          <p:nvPr/>
        </p:nvPicPr>
        <p:blipFill>
          <a:blip r:embed="rId12"/>
          <a:srcRect l="24677" t="5429" r="25968" b="4000"/>
          <a:stretch>
            <a:fillRect/>
          </a:stretch>
        </p:blipFill>
        <p:spPr bwMode="auto">
          <a:xfrm>
            <a:off x="0" y="0"/>
            <a:ext cx="1723635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693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428736"/>
            <a:ext cx="5737045" cy="3693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1919A7"/>
                </a:solidFill>
              </a:rPr>
              <a:t>Заявления об участии в ГИА</a:t>
            </a:r>
            <a:endParaRPr lang="ru-RU" dirty="0">
              <a:solidFill>
                <a:srgbClr val="1919A7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57422" y="2357430"/>
            <a:ext cx="4643470" cy="615553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11 класс</a:t>
            </a:r>
            <a:r>
              <a:rPr lang="ru-RU" sz="2000" b="1" i="1" dirty="0" smtClean="0"/>
              <a:t>- до 1 февраля </a:t>
            </a:r>
            <a:r>
              <a:rPr lang="ru-RU" sz="2000" b="1" i="1" dirty="0" smtClean="0"/>
              <a:t>2022 </a:t>
            </a:r>
            <a:r>
              <a:rPr lang="ru-RU" sz="2000" b="1" i="1" dirty="0" smtClean="0"/>
              <a:t>года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9 класс</a:t>
            </a:r>
            <a:r>
              <a:rPr lang="ru-RU" sz="2000" b="1" i="1" dirty="0" smtClean="0"/>
              <a:t>- до 1 марта </a:t>
            </a:r>
            <a:r>
              <a:rPr lang="ru-RU" sz="2000" b="1" i="1" dirty="0" smtClean="0"/>
              <a:t>2022 </a:t>
            </a:r>
            <a:r>
              <a:rPr lang="ru-RU" sz="2000" b="1" i="1" dirty="0" smtClean="0"/>
              <a:t>года</a:t>
            </a:r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785926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Заявления подаются  участниками лично (или родителями) в образовательную организацию, в которой обучаются.  Сроки подачи заявления: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s7gub.ru/wp-content/uploads/2018/12/hello_html_31c44f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2143140" cy="16073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00298" y="642918"/>
            <a:ext cx="5572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Порядок проведения государственной  итоговой аттестации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2928934"/>
            <a:ext cx="7096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1919A7"/>
                </a:solidFill>
                <a:latin typeface="Times New Roman" pitchFamily="18" charset="0"/>
                <a:cs typeface="Times New Roman" pitchFamily="18" charset="0"/>
              </a:rPr>
              <a:t>Участники государственной итоговой аттестации</a:t>
            </a:r>
            <a:endParaRPr lang="ru-RU" sz="2400" b="1" dirty="0">
              <a:solidFill>
                <a:srgbClr val="1919A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3357562"/>
            <a:ext cx="87154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К ГИА-9 </a:t>
            </a:r>
            <a:r>
              <a:rPr lang="ru-RU" b="1" spc="-15" dirty="0" smtClean="0">
                <a:latin typeface="Times New Roman"/>
                <a:cs typeface="Times New Roman"/>
              </a:rPr>
              <a:t>допускаются </a:t>
            </a:r>
            <a:r>
              <a:rPr lang="ru-RU" b="1" spc="-10" dirty="0" smtClean="0">
                <a:latin typeface="Times New Roman"/>
                <a:cs typeface="Times New Roman"/>
              </a:rPr>
              <a:t>обучающиеся,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не </a:t>
            </a:r>
            <a:r>
              <a:rPr lang="ru-RU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имеющие  академической задолженности </a:t>
            </a:r>
            <a:r>
              <a:rPr lang="ru-RU" b="1" spc="-5" dirty="0" smtClean="0">
                <a:latin typeface="Times New Roman"/>
                <a:cs typeface="Times New Roman"/>
              </a:rPr>
              <a:t>(</a:t>
            </a:r>
            <a:r>
              <a:rPr lang="ru-RU" b="1" spc="-30" dirty="0" smtClean="0">
                <a:latin typeface="Times New Roman"/>
                <a:cs typeface="Times New Roman"/>
              </a:rPr>
              <a:t>годовые </a:t>
            </a:r>
            <a:r>
              <a:rPr lang="ru-RU" b="1" spc="-10" dirty="0" smtClean="0">
                <a:latin typeface="Times New Roman"/>
                <a:cs typeface="Times New Roman"/>
              </a:rPr>
              <a:t>отметки </a:t>
            </a:r>
            <a:r>
              <a:rPr lang="ru-RU" b="1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 </a:t>
            </a:r>
            <a:r>
              <a:rPr lang="ru-RU" b="1" spc="1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всем </a:t>
            </a:r>
            <a:r>
              <a:rPr lang="ru-RU" b="1" spc="10" dirty="0" smtClean="0">
                <a:latin typeface="Times New Roman"/>
                <a:cs typeface="Times New Roman"/>
              </a:rPr>
              <a:t> </a:t>
            </a:r>
            <a:r>
              <a:rPr lang="ru-RU" b="1" spc="-5" dirty="0" smtClean="0">
                <a:latin typeface="Times New Roman"/>
                <a:cs typeface="Times New Roman"/>
              </a:rPr>
              <a:t>учебным </a:t>
            </a:r>
            <a:r>
              <a:rPr lang="ru-RU" b="1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предметам</a:t>
            </a:r>
            <a:r>
              <a:rPr lang="ru-RU" b="1" spc="-5" dirty="0" smtClean="0"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latin typeface="Times New Roman"/>
                <a:cs typeface="Times New Roman"/>
              </a:rPr>
              <a:t>учебного  </a:t>
            </a:r>
            <a:r>
              <a:rPr lang="ru-RU" b="1" spc="-5" dirty="0" smtClean="0">
                <a:latin typeface="Times New Roman"/>
                <a:cs typeface="Times New Roman"/>
              </a:rPr>
              <a:t>плана </a:t>
            </a:r>
            <a:r>
              <a:rPr lang="ru-RU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за 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9 </a:t>
            </a:r>
            <a:r>
              <a:rPr lang="ru-RU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класс </a:t>
            </a:r>
            <a:r>
              <a:rPr lang="ru-RU" b="1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</a:t>
            </a:r>
            <a:r>
              <a:rPr lang="ru-RU" b="1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spc="-1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ниже </a:t>
            </a:r>
            <a:r>
              <a:rPr lang="ru-RU" b="1" i="1" spc="-15" dirty="0" smtClean="0">
                <a:latin typeface="Times New Roman"/>
                <a:cs typeface="Times New Roman"/>
              </a:rPr>
              <a:t>удовлетворительных), а так же, </a:t>
            </a:r>
            <a:r>
              <a:rPr lang="ru-RU" b="1" i="1" spc="-1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имеющие результат «зачет» з</a:t>
            </a:r>
            <a:r>
              <a:rPr lang="ru-RU" b="1" i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а  итоговом собеседовании по русско</a:t>
            </a:r>
            <a:r>
              <a:rPr lang="ru-RU" b="1" i="1" spc="-3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му</a:t>
            </a:r>
            <a:r>
              <a:rPr lang="ru-RU" b="1" i="1" spc="-6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языку.</a:t>
            </a:r>
            <a:endParaRPr lang="ru-RU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929198"/>
            <a:ext cx="8715436" cy="1305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К ГИА-11 </a:t>
            </a:r>
            <a:r>
              <a:rPr lang="ru-RU" b="1" spc="-15" dirty="0" smtClean="0">
                <a:latin typeface="Times New Roman"/>
                <a:cs typeface="Times New Roman"/>
              </a:rPr>
              <a:t>допускаются </a:t>
            </a:r>
            <a:r>
              <a:rPr lang="ru-RU" b="1" spc="-10" dirty="0" smtClean="0">
                <a:latin typeface="Times New Roman"/>
                <a:cs typeface="Times New Roman"/>
              </a:rPr>
              <a:t>обучающиеся,</a:t>
            </a:r>
            <a:r>
              <a:rPr lang="ru-RU" b="1" dirty="0" smtClean="0">
                <a:latin typeface="Times New Roman"/>
                <a:cs typeface="Times New Roman"/>
              </a:rPr>
              <a:t> 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не </a:t>
            </a:r>
            <a:r>
              <a:rPr lang="ru-RU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имеющие  академической задолженности</a:t>
            </a:r>
            <a:r>
              <a:rPr lang="ru-RU" b="1" spc="-5" dirty="0" smtClean="0">
                <a:latin typeface="Times New Roman"/>
                <a:cs typeface="Times New Roman"/>
              </a:rPr>
              <a:t> (</a:t>
            </a:r>
            <a:r>
              <a:rPr lang="ru-RU" b="1" spc="-30" dirty="0" smtClean="0">
                <a:latin typeface="Times New Roman"/>
                <a:cs typeface="Times New Roman"/>
              </a:rPr>
              <a:t>годовые </a:t>
            </a:r>
            <a:r>
              <a:rPr lang="ru-RU" b="1" spc="-10" dirty="0" smtClean="0">
                <a:latin typeface="Times New Roman"/>
                <a:cs typeface="Times New Roman"/>
              </a:rPr>
              <a:t>отметки </a:t>
            </a:r>
            <a:r>
              <a:rPr lang="ru-RU" b="1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 </a:t>
            </a:r>
            <a:r>
              <a:rPr lang="ru-RU" b="1" spc="1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всем </a:t>
            </a:r>
            <a:r>
              <a:rPr lang="ru-RU" b="1" spc="10" dirty="0" smtClean="0">
                <a:latin typeface="Times New Roman"/>
                <a:cs typeface="Times New Roman"/>
              </a:rPr>
              <a:t> </a:t>
            </a:r>
            <a:r>
              <a:rPr lang="ru-RU" b="1" spc="-5" dirty="0" smtClean="0">
                <a:latin typeface="Times New Roman"/>
                <a:cs typeface="Times New Roman"/>
              </a:rPr>
              <a:t>учебным </a:t>
            </a:r>
            <a:r>
              <a:rPr lang="ru-RU" b="1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предметам</a:t>
            </a:r>
            <a:r>
              <a:rPr lang="ru-RU" b="1" spc="-5" dirty="0" smtClean="0"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latin typeface="Times New Roman"/>
                <a:cs typeface="Times New Roman"/>
              </a:rPr>
              <a:t>учебного  </a:t>
            </a:r>
            <a:r>
              <a:rPr lang="ru-RU" b="1" spc="-5" dirty="0" smtClean="0">
                <a:latin typeface="Times New Roman"/>
                <a:cs typeface="Times New Roman"/>
              </a:rPr>
              <a:t>плана за  </a:t>
            </a:r>
            <a:r>
              <a:rPr lang="ru-RU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10-11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класс </a:t>
            </a:r>
            <a:r>
              <a:rPr lang="ru-RU" b="1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</a:t>
            </a:r>
            <a:r>
              <a:rPr lang="ru-RU" b="1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spc="-1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ниже  </a:t>
            </a:r>
            <a:r>
              <a:rPr lang="ru-RU" b="1" i="1" spc="-15" dirty="0" smtClean="0">
                <a:latin typeface="Times New Roman"/>
                <a:cs typeface="Times New Roman"/>
              </a:rPr>
              <a:t>удовлетворительных), </a:t>
            </a:r>
            <a:r>
              <a:rPr lang="ru-RU" b="1" i="1" spc="-1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а так же</a:t>
            </a:r>
            <a:r>
              <a:rPr lang="ru-RU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имеющие результат «зачет» з</a:t>
            </a:r>
            <a:r>
              <a:rPr lang="ru-RU" b="1" i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а  итоговое  сочинение.</a:t>
            </a:r>
            <a:endParaRPr lang="ru-RU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720" y="214290"/>
            <a:ext cx="3714776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564005" algn="l"/>
              </a:tabLst>
            </a:pPr>
            <a:r>
              <a:rPr sz="1800" spc="-5" dirty="0"/>
              <a:t>Порядок проведения государственной итоговой  аттестации по образовательным программам  основного</a:t>
            </a:r>
            <a:r>
              <a:rPr sz="1800" spc="-5"/>
              <a:t>	</a:t>
            </a:r>
            <a:r>
              <a:rPr lang="ru-RU" sz="1800" spc="-5" dirty="0" smtClean="0"/>
              <a:t> </a:t>
            </a:r>
            <a:r>
              <a:rPr sz="1800" smtClean="0"/>
              <a:t>общего</a:t>
            </a:r>
            <a:r>
              <a:rPr lang="ru-RU" sz="1800" dirty="0" smtClean="0"/>
              <a:t> и среднего общего</a:t>
            </a:r>
            <a:r>
              <a:rPr sz="1800" spc="-20" dirty="0" smtClean="0"/>
              <a:t> </a:t>
            </a:r>
            <a:r>
              <a:rPr sz="1800" spc="-5" dirty="0"/>
              <a:t>образования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5688" y="4357694"/>
            <a:ext cx="8644030" cy="2891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 algn="just">
              <a:lnSpc>
                <a:spcPts val="3840"/>
              </a:lnSpc>
              <a:spcBef>
                <a:spcPts val="105"/>
              </a:spcBef>
            </a:pPr>
            <a:r>
              <a:rPr lang="ru-RU" sz="2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mtClean="0">
                <a:latin typeface="Times New Roman"/>
                <a:cs typeface="Times New Roman"/>
              </a:rPr>
              <a:t>С </a:t>
            </a:r>
            <a:r>
              <a:rPr spc="-5" dirty="0" err="1" smtClean="0">
                <a:latin typeface="Times New Roman"/>
                <a:cs typeface="Times New Roman"/>
              </a:rPr>
              <a:t>собой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иметь</a:t>
            </a:r>
            <a:r>
              <a:rPr dirty="0" smtClean="0">
                <a:latin typeface="Times New Roman"/>
                <a:cs typeface="Times New Roman"/>
              </a:rPr>
              <a:t> </a:t>
            </a:r>
            <a:r>
              <a:rPr b="1" spc="-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черную</a:t>
            </a:r>
            <a:r>
              <a:rPr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2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гелевую</a:t>
            </a:r>
            <a:r>
              <a:rPr b="1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2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ручку</a:t>
            </a:r>
            <a:r>
              <a:rPr spc="-20" dirty="0" smtClean="0">
                <a:latin typeface="Times New Roman"/>
                <a:cs typeface="Times New Roman"/>
              </a:rPr>
              <a:t>,  </a:t>
            </a:r>
            <a:r>
              <a:rPr spc="-5" dirty="0" err="1" smtClean="0">
                <a:latin typeface="Times New Roman"/>
                <a:cs typeface="Times New Roman"/>
              </a:rPr>
              <a:t>дополнительные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dirty="0" err="1" smtClean="0">
                <a:latin typeface="Times New Roman"/>
                <a:cs typeface="Times New Roman"/>
              </a:rPr>
              <a:t>устройства</a:t>
            </a:r>
            <a:r>
              <a:rPr dirty="0" smtClean="0">
                <a:latin typeface="Times New Roman"/>
                <a:cs typeface="Times New Roman"/>
              </a:rPr>
              <a:t> и </a:t>
            </a:r>
            <a:r>
              <a:rPr spc="-10" dirty="0" err="1" smtClean="0">
                <a:latin typeface="Times New Roman"/>
                <a:cs typeface="Times New Roman"/>
              </a:rPr>
              <a:t>материалы</a:t>
            </a:r>
            <a:r>
              <a:rPr spc="-10" dirty="0" smtClean="0">
                <a:latin typeface="Times New Roman"/>
                <a:cs typeface="Times New Roman"/>
              </a:rPr>
              <a:t>,  </a:t>
            </a:r>
            <a:r>
              <a:rPr spc="-15" dirty="0" err="1" smtClean="0">
                <a:latin typeface="Times New Roman"/>
                <a:cs typeface="Times New Roman"/>
              </a:rPr>
              <a:t>используемые</a:t>
            </a:r>
            <a:r>
              <a:rPr spc="-15" dirty="0" smtClean="0">
                <a:latin typeface="Times New Roman"/>
                <a:cs typeface="Times New Roman"/>
              </a:rPr>
              <a:t> </a:t>
            </a:r>
            <a:r>
              <a:rPr spc="-10" err="1" smtClean="0">
                <a:latin typeface="Times New Roman"/>
                <a:cs typeface="Times New Roman"/>
              </a:rPr>
              <a:t>по</a:t>
            </a:r>
            <a:r>
              <a:rPr spc="-10" smtClean="0">
                <a:latin typeface="Times New Roman"/>
                <a:cs typeface="Times New Roman"/>
              </a:rPr>
              <a:t> отдельным</a:t>
            </a:r>
            <a:r>
              <a:rPr lang="ru-RU" spc="-10" dirty="0" smtClean="0">
                <a:latin typeface="Times New Roman"/>
                <a:cs typeface="Times New Roman"/>
              </a:rPr>
              <a:t> учебным </a:t>
            </a:r>
            <a:r>
              <a:rPr spc="-5" smtClean="0">
                <a:latin typeface="Times New Roman"/>
                <a:cs typeface="Times New Roman"/>
              </a:rPr>
              <a:t>предметам</a:t>
            </a:r>
            <a:r>
              <a:rPr spc="-5" dirty="0" smtClean="0">
                <a:latin typeface="Times New Roman"/>
                <a:cs typeface="Times New Roman"/>
              </a:rPr>
              <a:t>,</a:t>
            </a:r>
            <a:r>
              <a:rPr dirty="0" smtClean="0">
                <a:latin typeface="Times New Roman"/>
                <a:cs typeface="Times New Roman"/>
              </a:rPr>
              <a:t> в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spc="-5" dirty="0" smtClean="0">
                <a:latin typeface="Times New Roman"/>
                <a:cs typeface="Times New Roman"/>
              </a:rPr>
              <a:t>соответствии </a:t>
            </a:r>
            <a:r>
              <a:rPr lang="ru-RU" dirty="0" smtClean="0">
                <a:latin typeface="Times New Roman"/>
                <a:cs typeface="Times New Roman"/>
              </a:rPr>
              <a:t>с </a:t>
            </a:r>
            <a:r>
              <a:rPr lang="ru-RU" spc="-10" dirty="0" smtClean="0">
                <a:latin typeface="Times New Roman"/>
                <a:cs typeface="Times New Roman"/>
              </a:rPr>
              <a:t>перечнем </a:t>
            </a:r>
            <a:r>
              <a:rPr lang="ru-RU" spc="-30" dirty="0" smtClean="0">
                <a:latin typeface="Times New Roman"/>
                <a:cs typeface="Times New Roman"/>
              </a:rPr>
              <a:t>ежегодно </a:t>
            </a:r>
            <a:r>
              <a:rPr lang="ru-RU" spc="-5" dirty="0" smtClean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утверждаемым  </a:t>
            </a:r>
            <a:r>
              <a:rPr lang="ru-RU" dirty="0" smtClean="0">
                <a:latin typeface="Times New Roman"/>
                <a:cs typeface="Times New Roman"/>
              </a:rPr>
              <a:t>п</a:t>
            </a:r>
            <a:r>
              <a:rPr lang="ru-RU" spc="5" dirty="0" smtClean="0">
                <a:latin typeface="Times New Roman"/>
                <a:cs typeface="Times New Roman"/>
              </a:rPr>
              <a:t>р</a:t>
            </a:r>
            <a:r>
              <a:rPr lang="ru-RU" spc="-15" dirty="0" smtClean="0">
                <a:latin typeface="Times New Roman"/>
                <a:cs typeface="Times New Roman"/>
              </a:rPr>
              <a:t>и</a:t>
            </a:r>
            <a:r>
              <a:rPr lang="ru-RU" spc="-45" dirty="0" smtClean="0">
                <a:latin typeface="Times New Roman"/>
                <a:cs typeface="Times New Roman"/>
              </a:rPr>
              <a:t>к</a:t>
            </a:r>
            <a:r>
              <a:rPr lang="ru-RU" spc="-10" dirty="0" smtClean="0">
                <a:latin typeface="Times New Roman"/>
                <a:cs typeface="Times New Roman"/>
              </a:rPr>
              <a:t>а</a:t>
            </a:r>
            <a:r>
              <a:rPr lang="ru-RU" spc="-30" dirty="0" smtClean="0">
                <a:latin typeface="Times New Roman"/>
                <a:cs typeface="Times New Roman"/>
              </a:rPr>
              <a:t>з</a:t>
            </a:r>
            <a:r>
              <a:rPr lang="ru-RU" spc="-55" dirty="0" smtClean="0">
                <a:latin typeface="Times New Roman"/>
                <a:cs typeface="Times New Roman"/>
              </a:rPr>
              <a:t>ом </a:t>
            </a:r>
            <a:r>
              <a:rPr lang="ru-RU" spc="-5" dirty="0" smtClean="0">
                <a:latin typeface="Times New Roman"/>
                <a:cs typeface="Times New Roman"/>
              </a:rPr>
              <a:t>М</a:t>
            </a:r>
            <a:r>
              <a:rPr lang="ru-RU" dirty="0" smtClean="0">
                <a:latin typeface="Times New Roman"/>
                <a:cs typeface="Times New Roman"/>
              </a:rPr>
              <a:t>ини</a:t>
            </a:r>
            <a:r>
              <a:rPr lang="ru-RU" spc="5" dirty="0" smtClean="0">
                <a:latin typeface="Times New Roman"/>
                <a:cs typeface="Times New Roman"/>
              </a:rPr>
              <a:t>с</a:t>
            </a:r>
            <a:r>
              <a:rPr lang="ru-RU" spc="-10" dirty="0" smtClean="0">
                <a:latin typeface="Times New Roman"/>
                <a:cs typeface="Times New Roman"/>
              </a:rPr>
              <a:t>т</a:t>
            </a:r>
            <a:r>
              <a:rPr lang="ru-RU" spc="5" dirty="0" smtClean="0">
                <a:latin typeface="Times New Roman"/>
                <a:cs typeface="Times New Roman"/>
              </a:rPr>
              <a:t>е</a:t>
            </a:r>
            <a:r>
              <a:rPr lang="ru-RU" spc="-10" dirty="0" smtClean="0">
                <a:latin typeface="Times New Roman"/>
                <a:cs typeface="Times New Roman"/>
              </a:rPr>
              <a:t>р</a:t>
            </a:r>
            <a:r>
              <a:rPr lang="ru-RU" spc="5" dirty="0" smtClean="0">
                <a:latin typeface="Times New Roman"/>
                <a:cs typeface="Times New Roman"/>
              </a:rPr>
              <a:t>с</a:t>
            </a:r>
            <a:r>
              <a:rPr lang="ru-RU" dirty="0" smtClean="0">
                <a:latin typeface="Times New Roman"/>
                <a:cs typeface="Times New Roman"/>
              </a:rPr>
              <a:t>т</a:t>
            </a:r>
            <a:r>
              <a:rPr lang="ru-RU" spc="-50" dirty="0" smtClean="0">
                <a:latin typeface="Times New Roman"/>
                <a:cs typeface="Times New Roman"/>
              </a:rPr>
              <a:t>в</a:t>
            </a:r>
            <a:r>
              <a:rPr lang="ru-RU" dirty="0" smtClean="0">
                <a:latin typeface="Times New Roman"/>
                <a:cs typeface="Times New Roman"/>
              </a:rPr>
              <a:t>а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5" dirty="0" smtClean="0">
                <a:latin typeface="Times New Roman"/>
                <a:cs typeface="Times New Roman"/>
              </a:rPr>
              <a:t>о</a:t>
            </a:r>
            <a:r>
              <a:rPr lang="ru-RU" spc="-10" dirty="0" smtClean="0">
                <a:latin typeface="Times New Roman"/>
                <a:cs typeface="Times New Roman"/>
              </a:rPr>
              <a:t>б</a:t>
            </a:r>
            <a:r>
              <a:rPr lang="ru-RU" spc="5" dirty="0" smtClean="0">
                <a:latin typeface="Times New Roman"/>
                <a:cs typeface="Times New Roman"/>
              </a:rPr>
              <a:t>ра</a:t>
            </a:r>
            <a:r>
              <a:rPr lang="ru-RU" spc="-30" dirty="0" smtClean="0">
                <a:latin typeface="Times New Roman"/>
                <a:cs typeface="Times New Roman"/>
              </a:rPr>
              <a:t>з</a:t>
            </a:r>
            <a:r>
              <a:rPr lang="ru-RU" spc="-10" dirty="0" smtClean="0">
                <a:latin typeface="Times New Roman"/>
                <a:cs typeface="Times New Roman"/>
              </a:rPr>
              <a:t>о</a:t>
            </a:r>
            <a:r>
              <a:rPr lang="ru-RU" spc="-40" dirty="0" smtClean="0">
                <a:latin typeface="Times New Roman"/>
                <a:cs typeface="Times New Roman"/>
              </a:rPr>
              <a:t>в</a:t>
            </a:r>
            <a:r>
              <a:rPr lang="ru-RU" spc="-10" dirty="0" smtClean="0">
                <a:latin typeface="Times New Roman"/>
                <a:cs typeface="Times New Roman"/>
              </a:rPr>
              <a:t>а</a:t>
            </a:r>
            <a:r>
              <a:rPr lang="ru-RU" dirty="0" smtClean="0">
                <a:latin typeface="Times New Roman"/>
                <a:cs typeface="Times New Roman"/>
              </a:rPr>
              <a:t>н</a:t>
            </a:r>
            <a:r>
              <a:rPr lang="ru-RU" spc="-5" dirty="0" smtClean="0">
                <a:latin typeface="Times New Roman"/>
                <a:cs typeface="Times New Roman"/>
              </a:rPr>
              <a:t>и</a:t>
            </a:r>
            <a:r>
              <a:rPr lang="ru-RU" dirty="0" smtClean="0">
                <a:latin typeface="Times New Roman"/>
                <a:cs typeface="Times New Roman"/>
              </a:rPr>
              <a:t>я и науки </a:t>
            </a:r>
            <a:r>
              <a:rPr lang="ru-RU" spc="-95" dirty="0" smtClean="0">
                <a:latin typeface="Times New Roman"/>
                <a:cs typeface="Times New Roman"/>
              </a:rPr>
              <a:t>Р</a:t>
            </a:r>
            <a:r>
              <a:rPr lang="ru-RU" spc="85" dirty="0" smtClean="0">
                <a:latin typeface="Times New Roman"/>
                <a:cs typeface="Times New Roman"/>
              </a:rPr>
              <a:t>о</a:t>
            </a:r>
            <a:r>
              <a:rPr lang="ru-RU" spc="5" dirty="0" smtClean="0">
                <a:latin typeface="Times New Roman"/>
                <a:cs typeface="Times New Roman"/>
              </a:rPr>
              <a:t>с</a:t>
            </a:r>
            <a:r>
              <a:rPr lang="ru-RU" spc="-10" dirty="0" smtClean="0">
                <a:latin typeface="Times New Roman"/>
                <a:cs typeface="Times New Roman"/>
              </a:rPr>
              <a:t>с</a:t>
            </a:r>
            <a:r>
              <a:rPr lang="ru-RU" dirty="0" smtClean="0">
                <a:latin typeface="Times New Roman"/>
                <a:cs typeface="Times New Roman"/>
              </a:rPr>
              <a:t>ий</a:t>
            </a:r>
            <a:r>
              <a:rPr lang="ru-RU" spc="-10" dirty="0" smtClean="0">
                <a:latin typeface="Times New Roman"/>
                <a:cs typeface="Times New Roman"/>
              </a:rPr>
              <a:t>с</a:t>
            </a:r>
            <a:r>
              <a:rPr lang="ru-RU" spc="-170" dirty="0" smtClean="0">
                <a:latin typeface="Times New Roman"/>
                <a:cs typeface="Times New Roman"/>
              </a:rPr>
              <a:t>к</a:t>
            </a:r>
            <a:r>
              <a:rPr lang="ru-RU" spc="-10" dirty="0" smtClean="0">
                <a:latin typeface="Times New Roman"/>
                <a:cs typeface="Times New Roman"/>
              </a:rPr>
              <a:t>ой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spc="-5" dirty="0" smtClean="0">
                <a:latin typeface="Times New Roman"/>
                <a:cs typeface="Times New Roman"/>
              </a:rPr>
              <a:t>Федерации.</a:t>
            </a:r>
            <a:endParaRPr lang="ru-RU" dirty="0">
              <a:latin typeface="Times New Roman"/>
              <a:cs typeface="Times New Roman"/>
            </a:endParaRPr>
          </a:p>
          <a:p>
            <a:pPr marL="12700" marR="5080" indent="635" algn="just">
              <a:spcBef>
                <a:spcPts val="790"/>
              </a:spcBef>
            </a:pPr>
            <a:endParaRPr lang="ru-RU" sz="2400" dirty="0">
              <a:latin typeface="Times New Roman"/>
              <a:cs typeface="Times New Roman"/>
            </a:endParaRPr>
          </a:p>
          <a:p>
            <a:pPr marL="12700" marR="5080" indent="635" algn="just">
              <a:spcBef>
                <a:spcPts val="790"/>
              </a:spcBef>
            </a:pPr>
            <a:endParaRPr lang="ru-RU" sz="2400" dirty="0">
              <a:latin typeface="Times New Roman"/>
              <a:cs typeface="Times New Roman"/>
            </a:endParaRPr>
          </a:p>
          <a:p>
            <a:pPr marL="12700" marR="5080" indent="635" algn="just">
              <a:lnSpc>
                <a:spcPct val="100000"/>
              </a:lnSpc>
              <a:spcBef>
                <a:spcPts val="790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4714876" y="0"/>
            <a:ext cx="4429124" cy="25003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785926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В ППЭ выпускник </a:t>
            </a:r>
            <a:r>
              <a:rPr lang="ru-RU" spc="-15" dirty="0" smtClean="0">
                <a:latin typeface="Times New Roman"/>
                <a:cs typeface="Times New Roman"/>
              </a:rPr>
              <a:t>обязан</a:t>
            </a:r>
            <a:r>
              <a:rPr lang="ru-RU" spc="-85" dirty="0" smtClean="0">
                <a:latin typeface="Times New Roman"/>
                <a:cs typeface="Times New Roman"/>
              </a:rPr>
              <a:t> </a:t>
            </a:r>
            <a:r>
              <a:rPr lang="ru-RU" spc="5" dirty="0" smtClean="0">
                <a:latin typeface="Times New Roman"/>
                <a:cs typeface="Times New Roman"/>
              </a:rPr>
              <a:t>предоставить </a:t>
            </a:r>
            <a:r>
              <a:rPr lang="ru-RU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паспорт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2928934"/>
            <a:ext cx="4500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 algn="ctr">
              <a:lnSpc>
                <a:spcPct val="100000"/>
              </a:lnSpc>
              <a:spcBef>
                <a:spcPts val="100"/>
              </a:spcBef>
              <a:buClr>
                <a:srgbClr val="010101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ППЭ </a:t>
            </a:r>
            <a:r>
              <a:rPr lang="ru-RU" b="1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оборудуются </a:t>
            </a:r>
            <a:r>
              <a:rPr lang="ru-RU" b="1" spc="-5" dirty="0" smtClean="0">
                <a:latin typeface="Times New Roman"/>
                <a:cs typeface="Times New Roman"/>
              </a:rPr>
              <a:t>стационарными </a:t>
            </a:r>
            <a:r>
              <a:rPr lang="ru-RU" b="1" dirty="0" smtClean="0">
                <a:latin typeface="Times New Roman"/>
                <a:cs typeface="Times New Roman"/>
              </a:rPr>
              <a:t>и  </a:t>
            </a:r>
            <a:r>
              <a:rPr lang="ru-RU" b="1" spc="-5" dirty="0" smtClean="0">
                <a:latin typeface="Times New Roman"/>
                <a:cs typeface="Times New Roman"/>
              </a:rPr>
              <a:t>переносными </a:t>
            </a:r>
            <a:r>
              <a:rPr lang="ru-RU" b="1" spc="-10" dirty="0" smtClean="0">
                <a:latin typeface="Times New Roman"/>
                <a:cs typeface="Times New Roman"/>
              </a:rPr>
              <a:t>металлоискателями,  средствами </a:t>
            </a:r>
            <a:r>
              <a:rPr lang="ru-RU" b="1" spc="-15" dirty="0" smtClean="0">
                <a:latin typeface="Times New Roman"/>
                <a:cs typeface="Times New Roman"/>
              </a:rPr>
              <a:t>видеонаблюдения.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285720" y="2428868"/>
            <a:ext cx="2236771" cy="1928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/>
          <p:nvPr/>
        </p:nvSpPr>
        <p:spPr>
          <a:xfrm>
            <a:off x="6357950" y="2500306"/>
            <a:ext cx="2482048" cy="20717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6450" y="641546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B8B8B"/>
                </a:solidFill>
                <a:latin typeface="Arial"/>
                <a:cs typeface="Arial"/>
              </a:rPr>
              <a:t>39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81" y="2381"/>
            <a:ext cx="9141618" cy="6855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770826"/>
            <a:ext cx="59436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  <a:tabLst>
                <a:tab pos="1424940" algn="l"/>
                <a:tab pos="1899285" algn="l"/>
              </a:tabLst>
            </a:pPr>
            <a:r>
              <a:rPr spc="-5" dirty="0">
                <a:solidFill>
                  <a:srgbClr val="FF0000"/>
                </a:solidFill>
              </a:rPr>
              <a:t>Порядок проведения государственной  итоговой	аттестации по образовательным  программам	основного </a:t>
            </a:r>
            <a:r>
              <a:rPr dirty="0" err="1">
                <a:solidFill>
                  <a:srgbClr val="FF0000"/>
                </a:solidFill>
              </a:rPr>
              <a:t>общего</a:t>
            </a:r>
            <a:r>
              <a:rPr spc="-40" dirty="0">
                <a:solidFill>
                  <a:srgbClr val="FF0000"/>
                </a:solidFill>
              </a:rPr>
              <a:t> </a:t>
            </a:r>
            <a:r>
              <a:rPr lang="ru-RU" spc="-40" dirty="0" smtClean="0">
                <a:solidFill>
                  <a:srgbClr val="FF0000"/>
                </a:solidFill>
              </a:rPr>
              <a:t> и</a:t>
            </a:r>
            <a:br>
              <a:rPr lang="ru-RU" spc="-40" dirty="0" smtClean="0">
                <a:solidFill>
                  <a:srgbClr val="FF0000"/>
                </a:solidFill>
              </a:rPr>
            </a:br>
            <a:r>
              <a:rPr lang="ru-RU" spc="-40" dirty="0" smtClean="0">
                <a:solidFill>
                  <a:srgbClr val="FF0000"/>
                </a:solidFill>
              </a:rPr>
              <a:t> среднего </a:t>
            </a:r>
            <a:r>
              <a:rPr spc="-5" dirty="0" err="1" smtClean="0">
                <a:solidFill>
                  <a:srgbClr val="FF0000"/>
                </a:solidFill>
              </a:rPr>
              <a:t>образования</a:t>
            </a:r>
            <a:endParaRPr spc="-5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844" y="2214554"/>
            <a:ext cx="8839200" cy="1855188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571500" algn="just">
              <a:lnSpc>
                <a:spcPct val="101000"/>
              </a:lnSpc>
              <a:spcBef>
                <a:spcPts val="60"/>
              </a:spcBef>
              <a:tabLst>
                <a:tab pos="1165860" algn="l"/>
                <a:tab pos="1189990" algn="l"/>
              </a:tabLst>
            </a:pPr>
            <a:r>
              <a:rPr sz="2000" spc="-5" dirty="0">
                <a:latin typeface="Times New Roman"/>
                <a:cs typeface="Times New Roman"/>
              </a:rPr>
              <a:t>При установлении факта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наличия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 (или)  использования указанными лицами </a:t>
            </a:r>
            <a:r>
              <a:rPr sz="2000" b="1" spc="-1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средств </a:t>
            </a:r>
            <a:r>
              <a:rPr sz="2000" b="1" spc="-1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связи</a:t>
            </a:r>
            <a:r>
              <a:rPr sz="2000" b="1" spc="-5" smtClean="0">
                <a:solidFill>
                  <a:srgbClr val="C00000"/>
                </a:solidFill>
                <a:latin typeface="Times New Roman"/>
                <a:cs typeface="Times New Roman"/>
              </a:rPr>
              <a:t>,</a:t>
            </a:r>
            <a:r>
              <a:rPr lang="ru-RU" sz="20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smtClean="0">
                <a:solidFill>
                  <a:srgbClr val="C00000"/>
                </a:solidFill>
                <a:latin typeface="Times New Roman"/>
                <a:cs typeface="Times New Roman"/>
              </a:rPr>
              <a:t>средств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обучения и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воспитания </a:t>
            </a:r>
            <a:r>
              <a:rPr sz="2000" spc="-5" dirty="0">
                <a:latin typeface="Times New Roman"/>
                <a:cs typeface="Times New Roman"/>
              </a:rPr>
              <a:t>во </a:t>
            </a:r>
            <a:r>
              <a:rPr sz="2000" spc="-10" dirty="0">
                <a:latin typeface="Times New Roman"/>
                <a:cs typeface="Times New Roman"/>
              </a:rPr>
              <a:t>время  </a:t>
            </a:r>
            <a:r>
              <a:rPr sz="2000" spc="-5" dirty="0">
                <a:latin typeface="Times New Roman"/>
                <a:cs typeface="Times New Roman"/>
              </a:rPr>
              <a:t>проведения </a:t>
            </a:r>
            <a:r>
              <a:rPr sz="2000" spc="-10" dirty="0">
                <a:latin typeface="Times New Roman"/>
                <a:cs typeface="Times New Roman"/>
              </a:rPr>
              <a:t>экзаменов </a:t>
            </a:r>
            <a:r>
              <a:rPr sz="2000" spc="-5" dirty="0">
                <a:latin typeface="Times New Roman"/>
                <a:cs typeface="Times New Roman"/>
              </a:rPr>
              <a:t>или </a:t>
            </a:r>
            <a:r>
              <a:rPr sz="2000" dirty="0">
                <a:latin typeface="Times New Roman"/>
                <a:cs typeface="Times New Roman"/>
              </a:rPr>
              <a:t>иного </a:t>
            </a:r>
            <a:r>
              <a:rPr sz="2000" spc="-5" dirty="0">
                <a:latin typeface="Times New Roman"/>
                <a:cs typeface="Times New Roman"/>
              </a:rPr>
              <a:t>нарушения </a:t>
            </a:r>
            <a:r>
              <a:rPr sz="2000" spc="-10" dirty="0">
                <a:latin typeface="Times New Roman"/>
                <a:cs typeface="Times New Roman"/>
              </a:rPr>
              <a:t>ими  </a:t>
            </a:r>
            <a:r>
              <a:rPr sz="2000" spc="-5" dirty="0">
                <a:latin typeface="Times New Roman"/>
                <a:cs typeface="Times New Roman"/>
              </a:rPr>
              <a:t>установленного порядка проведения </a:t>
            </a:r>
            <a:r>
              <a:rPr sz="2000" spc="-10" dirty="0">
                <a:latin typeface="Times New Roman"/>
                <a:cs typeface="Times New Roman"/>
              </a:rPr>
              <a:t>экзаменов  </a:t>
            </a:r>
            <a:r>
              <a:rPr sz="2000" spc="-5" dirty="0">
                <a:latin typeface="Times New Roman"/>
                <a:cs typeface="Times New Roman"/>
              </a:rPr>
              <a:t>уполномоченные представители экзаменационной  </a:t>
            </a:r>
            <a:r>
              <a:rPr sz="2000" spc="-10" dirty="0">
                <a:latin typeface="Times New Roman"/>
                <a:cs typeface="Times New Roman"/>
              </a:rPr>
              <a:t>комиссии </a:t>
            </a:r>
            <a:r>
              <a:rPr sz="2000" b="1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удаляют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указанных лиц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из 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образовательной организации и составляют  </a:t>
            </a:r>
            <a:r>
              <a:rPr sz="2000" b="1" spc="-5">
                <a:solidFill>
                  <a:srgbClr val="C00000"/>
                </a:solidFill>
                <a:latin typeface="Times New Roman"/>
                <a:cs typeface="Times New Roman"/>
              </a:rPr>
              <a:t>акт</a:t>
            </a:r>
            <a:r>
              <a:rPr sz="2000" b="1" spc="-1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mtClean="0">
                <a:solidFill>
                  <a:srgbClr val="C00000"/>
                </a:solidFill>
                <a:latin typeface="Times New Roman"/>
                <a:cs typeface="Times New Roman"/>
              </a:rPr>
              <a:t>об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удалении</a:t>
            </a:r>
            <a:r>
              <a:rPr sz="20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 экзамена.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4" name="Picture 9" descr="https://23.img.avito.st/640x480/4681197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228600"/>
            <a:ext cx="2362200" cy="1287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object 3"/>
          <p:cNvSpPr/>
          <p:nvPr/>
        </p:nvSpPr>
        <p:spPr>
          <a:xfrm>
            <a:off x="4714876" y="3857604"/>
            <a:ext cx="4429124" cy="3000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</TotalTime>
  <Words>1077</Words>
  <Application>Microsoft Office PowerPoint</Application>
  <PresentationFormat>Экран (4:3)</PresentationFormat>
  <Paragraphs>108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Office Theme</vt:lpstr>
      <vt:lpstr>Документ Microsoft Office Word 97 - 2003</vt:lpstr>
      <vt:lpstr>Слайд 1</vt:lpstr>
      <vt:lpstr>Слайд 2</vt:lpstr>
      <vt:lpstr>Нормативная база</vt:lpstr>
      <vt:lpstr>Слайд 4</vt:lpstr>
      <vt:lpstr>Слайд 5</vt:lpstr>
      <vt:lpstr>Заявления об участии в ГИА</vt:lpstr>
      <vt:lpstr>Порядок проведения государственной итоговой  аттестации по образовательным программам  основного  общего и среднего общего образования</vt:lpstr>
      <vt:lpstr>Слайд 8</vt:lpstr>
      <vt:lpstr>Порядок проведения государственной  итоговой аттестации по образовательным  программам основного общего  и  среднего образования</vt:lpstr>
      <vt:lpstr>Слайд 10</vt:lpstr>
      <vt:lpstr>Слайд 11</vt:lpstr>
      <vt:lpstr>Слайд 12</vt:lpstr>
      <vt:lpstr>Слайд 13</vt:lpstr>
      <vt:lpstr>9 класс</vt:lpstr>
      <vt:lpstr>Прием и рассмотрение апелляций</vt:lpstr>
      <vt:lpstr>Слайд 16</vt:lpstr>
      <vt:lpstr>Слайд 17</vt:lpstr>
      <vt:lpstr>Сайты по вопросу  подготовки и проведения  ЕГЭ, ГИА в 2022 году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ТИ</cp:lastModifiedBy>
  <cp:revision>155</cp:revision>
  <dcterms:created xsi:type="dcterms:W3CDTF">2019-01-15T11:49:27Z</dcterms:created>
  <dcterms:modified xsi:type="dcterms:W3CDTF">2022-01-11T09:37:50Z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2018-09-24T00:00:00Z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2019-01-15T00:00:00Z</vt:filetime>
  </property>
</Properties>
</file>