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257" r:id="rId4"/>
    <p:sldId id="258" r:id="rId5"/>
    <p:sldId id="263" r:id="rId6"/>
    <p:sldId id="270" r:id="rId7"/>
    <p:sldId id="259" r:id="rId8"/>
    <p:sldId id="264" r:id="rId9"/>
    <p:sldId id="271" r:id="rId10"/>
    <p:sldId id="260" r:id="rId11"/>
    <p:sldId id="265" r:id="rId12"/>
    <p:sldId id="272" r:id="rId13"/>
    <p:sldId id="261" r:id="rId14"/>
    <p:sldId id="266" r:id="rId15"/>
    <p:sldId id="273" r:id="rId16"/>
    <p:sldId id="267" r:id="rId17"/>
    <p:sldId id="274" r:id="rId18"/>
    <p:sldId id="268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8" r:id="rId39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55FC9-4C60-4371-945D-9544D5340BA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72A9E-683C-4E62-8DAF-EC3D75793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864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2-11-09T10:49:20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24673 11857 0,'0'0'0,"0"0"0,0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BFFD-748E-49A2-A7DA-1723C56D1C6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E21F0-84D1-4233-AB44-CD09F3B25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05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056-22B0-4F17-A190-65745048400B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6CEC-10A6-4EC8-9385-D5B2DBB176B6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74EA-66B4-4A28-9671-25DE05C59C56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50AD-4BC9-4753-8870-AA4CC92D9B3C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EA9B-E359-4F73-BE01-B7F0BF41F0BA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106-7F25-4C2D-9E36-611825EB820C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FDC4-63F2-4E6E-BD9B-A1977FA2C738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B0E0-13CB-48EE-9035-152A87652BA3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2067-230F-4808-A5E0-4ACCB8F95DB7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01E4-E592-4D03-B64D-CD4DABE40C90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F608-EE87-41CD-B883-68C4F87D2AC5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5F03E-B322-4BDE-A515-3D30ADE62599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F3D8-7FA6-4CFB-819B-E7B6215D2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stutors.ru/itogovoe2020/prirodakultur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stutors.ru/itogovoe2020/duhorienti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stutors.ru/itogovoe2020/semyaobshestvootechestv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24936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Итоговое </a:t>
            </a: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сочинение</a:t>
            </a:r>
            <a:b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2022-2023</a:t>
            </a:r>
            <a:r>
              <a:rPr lang="ru-RU" sz="4800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4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6" name="AutoShape 2" descr="Изменения в подходе к формированию тем итогового сочинения - 17 Августа  2022 - МОУ СШ № 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Изменения в подходе к формированию тем итогового сочинения - 17 Августа  2022 - МОУ СШ № 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togovoe-sochin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5951"/>
            <a:ext cx="9144000" cy="49720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Bookman Old Style" pitchFamily="18" charset="0"/>
                <a:hlinkClick r:id="rId2"/>
              </a:rPr>
              <a:t> </a:t>
            </a:r>
            <a:r>
              <a:rPr lang="ru-RU" b="1" dirty="0">
                <a:latin typeface="Bookman Old Style" pitchFamily="18" charset="0"/>
                <a:hlinkClick r:id="rId2"/>
              </a:rPr>
              <a:t>Природа и культура в жизни </a:t>
            </a:r>
            <a:r>
              <a:rPr lang="ru-RU" b="1" dirty="0" smtClean="0">
                <a:latin typeface="Bookman Old Style" pitchFamily="18" charset="0"/>
                <a:hlinkClick r:id="rId2"/>
              </a:rPr>
              <a:t>человека</a:t>
            </a: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3.1. Природа и человек</a:t>
            </a:r>
            <a:r>
              <a:rPr lang="ru-RU" dirty="0" smtClean="0">
                <a:latin typeface="Bookman Old Style" pitchFamily="18" charset="0"/>
              </a:rPr>
              <a:t>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3.2. Наука и человек.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3.3. Искусство и человек.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Bookman Old Style" pitchFamily="18" charset="0"/>
              </a:rPr>
              <a:t>Темы этого раздела:</a:t>
            </a:r>
            <a:endParaRPr lang="ru-RU" sz="4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8574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Bookman Old Style" pitchFamily="18" charset="0"/>
              </a:rPr>
              <a:t>связаны с философскими, социальными, этическими, эстетическими проблемами, вопросами экологии;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Bookman Old Style" pitchFamily="18" charset="0"/>
              </a:rPr>
              <a:t> нацеливают на рассуждение об искусстве и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науки;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Bookman Old Style" pitchFamily="18" charset="0"/>
              </a:rPr>
              <a:t>касаются миссии художника и ответственности человека науки, значения великих творений искусства и научных открытий (в том числе в связи с юбилейными датами);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Bookman Old Style" pitchFamily="18" charset="0"/>
              </a:rPr>
              <a:t> позволяют осмысливать роль культуры в жизни человека, важность исторической памяти, сохранения традиционных ценностей;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Bookman Old Style" pitchFamily="18" charset="0"/>
              </a:rPr>
              <a:t>  побуждают задуматься о взаимодействии человека и природы, направлениях развития культуры, влиянии искусства и новых технологий на человека. </a:t>
            </a: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630744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58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63367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Bookman Old Style" pitchFamily="18" charset="0"/>
              </a:rPr>
              <a:t>В каждый комплект тем итогового сочинения будут включены по две темы </a:t>
            </a:r>
            <a:r>
              <a:rPr lang="ru-RU" dirty="0" smtClean="0">
                <a:latin typeface="Bookman Old Style" pitchFamily="18" charset="0"/>
              </a:rPr>
              <a:t>из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каждого </a:t>
            </a:r>
            <a:r>
              <a:rPr lang="ru-RU" dirty="0">
                <a:latin typeface="Bookman Old Style" pitchFamily="18" charset="0"/>
              </a:rPr>
              <a:t>раздела банка</a:t>
            </a:r>
            <a:r>
              <a:rPr lang="ru-RU" dirty="0" smtClean="0"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solidFill>
                  <a:srgbClr val="00B0F0"/>
                </a:solidFill>
                <a:latin typeface="Bookman Old Style" pitchFamily="18" charset="0"/>
              </a:rPr>
              <a:t>Темы 1, 2 «Духовно-нравственные ориентиры в жизни человека</a:t>
            </a:r>
            <a:r>
              <a:rPr lang="ru-RU" dirty="0" smtClean="0">
                <a:solidFill>
                  <a:srgbClr val="00B0F0"/>
                </a:solidFill>
                <a:latin typeface="Bookman Old Style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Темы 3, 4 «Семья, общество, Отечество в жизни человека</a:t>
            </a: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ookman Old Style" pitchFamily="18" charset="0"/>
              </a:rPr>
              <a:t>Темы 5, 6 «Природа и культура в жизни человека».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6" name="AutoShape 2" descr="Каким будет итоговое сочинение 2022-2023? Темы и арг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ким будет итоговое сочинение 2022-2023? Темы и арг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itogovoe-sochinenie-po-literature-v-2023-godu-temy-napravleniy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122"/>
            <a:ext cx="9144000" cy="56555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76256" y="5373216"/>
            <a:ext cx="226774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7150">
            <a:off x="6313263" y="4445908"/>
            <a:ext cx="3005948" cy="26068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Bookman Old Style" pitchFamily="18" charset="0"/>
              </a:rPr>
              <a:t>Требования к сочинению</a:t>
            </a:r>
            <a:br>
              <a:rPr lang="ru-RU" sz="49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56166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Bookman Old Style" pitchFamily="18" charset="0"/>
              </a:rPr>
              <a:t>Сочинение должно соответствовать двум основным требованиям:</a:t>
            </a:r>
          </a:p>
          <a:p>
            <a:pPr>
              <a:buNone/>
            </a:pPr>
            <a:r>
              <a:rPr lang="ru-RU" sz="4400" dirty="0" smtClean="0">
                <a:latin typeface="Bookman Old Style" pitchFamily="18" charset="0"/>
              </a:rPr>
              <a:t>‍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Объём не менее 250 слов</a:t>
            </a:r>
            <a:endParaRPr lang="ru-RU" sz="4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Bookman Old Style" pitchFamily="18" charset="0"/>
              </a:rPr>
              <a:t>    Рекомендуемый объём — 350 слов, максимальный не оговаривается, но чем больше вы напишете, тем лучше. Если в сочинении будет 250 слов или меньше, его просто не будут проверять.</a:t>
            </a:r>
          </a:p>
          <a:p>
            <a:pPr>
              <a:buNone/>
            </a:pPr>
            <a:r>
              <a:rPr lang="ru-RU" sz="4400" dirty="0" smtClean="0">
                <a:latin typeface="Bookman Old Style" pitchFamily="18" charset="0"/>
              </a:rPr>
              <a:t>‍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Самостоятельность</a:t>
            </a:r>
            <a:endParaRPr lang="ru-RU" sz="4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Bookman Old Style" pitchFamily="18" charset="0"/>
              </a:rPr>
              <a:t>    Сочинение должно быть написано самостоятельно, без подсказок, списывания или использования заученных фрагментов чужого текста. Важно излагать собственные мысли. Цитирование допускается в небольших количествах.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8860822_kriter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12160" y="5085184"/>
            <a:ext cx="291581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Bookman Old Style" pitchFamily="18" charset="0"/>
              </a:rPr>
              <a:t>КАК ПОЛУЧИТЬ ЗАЧЁТ</a:t>
            </a:r>
            <a:br>
              <a:rPr lang="ru-RU" sz="49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Чтобы получить </a:t>
            </a:r>
            <a:r>
              <a:rPr lang="ru-RU" b="1" dirty="0" smtClean="0">
                <a:latin typeface="Bookman Old Style" pitchFamily="18" charset="0"/>
              </a:rPr>
              <a:t>зачёт</a:t>
            </a:r>
            <a:r>
              <a:rPr lang="ru-RU" dirty="0" smtClean="0">
                <a:latin typeface="Bookman Old Style" pitchFamily="18" charset="0"/>
              </a:rPr>
              <a:t> за всё сочинение, необходимо получить </a:t>
            </a:r>
            <a:r>
              <a:rPr lang="ru-RU" b="1" dirty="0" smtClean="0">
                <a:latin typeface="Bookman Old Style" pitchFamily="18" charset="0"/>
              </a:rPr>
              <a:t>зачёт</a:t>
            </a:r>
            <a:r>
              <a:rPr lang="ru-RU" dirty="0" smtClean="0">
                <a:latin typeface="Bookman Old Style" pitchFamily="18" charset="0"/>
              </a:rPr>
              <a:t> по </a:t>
            </a:r>
            <a:r>
              <a:rPr lang="ru-RU" b="1" dirty="0" smtClean="0">
                <a:latin typeface="Bookman Old Style" pitchFamily="18" charset="0"/>
              </a:rPr>
              <a:t>трём критериям</a:t>
            </a:r>
            <a:r>
              <a:rPr lang="ru-RU" dirty="0" smtClean="0">
                <a:latin typeface="Bookman Old Style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3000" i="1" dirty="0" smtClean="0">
                <a:latin typeface="Bookman Old Style" pitchFamily="18" charset="0"/>
              </a:rPr>
              <a:t>«Соответствие теме» 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latin typeface="Bookman Old Style" pitchFamily="18" charset="0"/>
              </a:rPr>
              <a:t> </a:t>
            </a:r>
            <a:r>
              <a:rPr lang="ru-RU" sz="3000" i="1" dirty="0" smtClean="0">
                <a:latin typeface="Bookman Old Style" pitchFamily="18" charset="0"/>
              </a:rPr>
              <a:t>«Аргументация. Привлечение литературного материала» (</a:t>
            </a:r>
            <a:r>
              <a:rPr lang="ru-RU" sz="2400" dirty="0" smtClean="0">
                <a:latin typeface="Bookman Old Style" pitchFamily="18" charset="0"/>
              </a:rPr>
              <a:t>в обязательном порядке),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а также </a:t>
            </a:r>
            <a:r>
              <a:rPr lang="ru-RU" i="1" dirty="0" smtClean="0">
                <a:latin typeface="Bookman Old Style" pitchFamily="18" charset="0"/>
              </a:rPr>
              <a:t>по </a:t>
            </a:r>
            <a:r>
              <a:rPr lang="ru-RU" i="1" u="sng" dirty="0" smtClean="0">
                <a:latin typeface="Bookman Old Style" pitchFamily="18" charset="0"/>
              </a:rPr>
              <a:t>одному </a:t>
            </a:r>
            <a:r>
              <a:rPr lang="ru-RU" i="1" dirty="0" smtClean="0">
                <a:latin typeface="Bookman Old Style" pitchFamily="18" charset="0"/>
              </a:rPr>
              <a:t>из других критериев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24" name="Picture 4" descr="https://moi-portal.ru/proekty/test/zachet-nezachet/og-image.jpg"/>
          <p:cNvPicPr>
            <a:picLocks noChangeAspect="1" noChangeArrowheads="1"/>
          </p:cNvPicPr>
          <p:nvPr/>
        </p:nvPicPr>
        <p:blipFill>
          <a:blip r:embed="rId2" cstate="print"/>
          <a:srcRect t="8727" b="9333"/>
          <a:stretch>
            <a:fillRect/>
          </a:stretch>
        </p:blipFill>
        <p:spPr bwMode="auto">
          <a:xfrm>
            <a:off x="2627784" y="5201816"/>
            <a:ext cx="4042420" cy="16561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fd4b2ebdfff9323891f5d30_2 (1).png"/>
          <p:cNvPicPr>
            <a:picLocks noChangeAspect="1"/>
          </p:cNvPicPr>
          <p:nvPr/>
        </p:nvPicPr>
        <p:blipFill>
          <a:blip r:embed="rId2" cstate="print"/>
          <a:srcRect l="5113" t="16581" r="9838" b="12126"/>
          <a:stretch>
            <a:fillRect/>
          </a:stretch>
        </p:blipFill>
        <p:spPr>
          <a:xfrm>
            <a:off x="0" y="602620"/>
            <a:ext cx="9144000" cy="5418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ланки итогового сочинения (изложения) 2019/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73152" cy="62320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Расписание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дата проведения итогового сочинения) 2022-2023: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04864"/>
            <a:ext cx="7643192" cy="3024336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7 декабря 2022 г.</a:t>
            </a:r>
          </a:p>
        </p:txBody>
      </p:sp>
      <p:pic>
        <p:nvPicPr>
          <p:cNvPr id="5122" name="Picture 2" descr="Итоговое сочинение 2022-2023 – всё о нём | Литре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8520316" cy="24928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915988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Комплект бланков участника итогового сочинения (изложения)</a:t>
            </a:r>
            <a:endParaRPr lang="ru-RU" dirty="0"/>
          </a:p>
        </p:txBody>
      </p:sp>
      <p:sp>
        <p:nvSpPr>
          <p:cNvPr id="3075" name="Объект 3"/>
          <p:cNvSpPr>
            <a:spLocks noGrp="1"/>
          </p:cNvSpPr>
          <p:nvPr>
            <p:ph sz="half" idx="2"/>
          </p:nvPr>
        </p:nvSpPr>
        <p:spPr>
          <a:xfrm>
            <a:off x="5643563" y="1052513"/>
            <a:ext cx="3500437" cy="4973637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ru-RU" altLang="ru-RU" sz="2400" smtClean="0"/>
              <a:t>    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altLang="ru-RU" sz="2400" smtClean="0"/>
              <a:t>Участники выполняют сочинение(изложение) на черно-белых бланках регистрации и бланках записи (в том числе дополнительных бланках записи)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557338"/>
            <a:ext cx="2803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Объект 7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84" t="26846" r="27161" b="17897"/>
          <a:stretch>
            <a:fillRect/>
          </a:stretch>
        </p:blipFill>
        <p:spPr>
          <a:xfrm>
            <a:off x="101600" y="1557338"/>
            <a:ext cx="2649538" cy="36004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7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5450"/>
            <a:ext cx="8062913" cy="10588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Правила заполнения бланков итогового сочинения (изложения)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8785225" cy="4757738"/>
          </a:xfrm>
        </p:spPr>
        <p:txBody>
          <a:bodyPr/>
          <a:lstStyle/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Бланки сочинения (изложения) заполняются ручками с чернилами черного цвета. 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Times New Roman" panose="02020603050405020304" pitchFamily="18" charset="0"/>
              <a:buNone/>
            </a:pPr>
            <a:endParaRPr lang="ru-RU" altLang="ru-RU" sz="900" dirty="0" smtClean="0"/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Каждая цифра и буква во всех заполняемых полях бланка регистрации и верхней части бланка записи, тщательно копируется с  образца ее написания из строки с образцами написания символов, расположенной в верхней части бланка регистрации.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Times New Roman" panose="02020603050405020304" pitchFamily="18" charset="0"/>
              <a:buNone/>
            </a:pPr>
            <a:endParaRPr lang="ru-RU" altLang="ru-RU" sz="900" dirty="0" smtClean="0"/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Каждое поле в бланках заполняется, начиная с первой позиции (в том числе и поля для занесения фамилии, имени и отчества участника).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Times New Roman" panose="02020603050405020304" pitchFamily="18" charset="0"/>
              <a:buNone/>
            </a:pPr>
            <a:endParaRPr lang="ru-RU" altLang="ru-RU" sz="900" dirty="0" smtClean="0"/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Если участник не имеет информации для заполнения поля, он должен оставить его пустым (не делать прочерков).</a:t>
            </a:r>
          </a:p>
          <a:p>
            <a:pPr defTabSz="914400">
              <a:buFont typeface="Times New Roman" panose="02020603050405020304" pitchFamily="18" charset="0"/>
              <a:buNone/>
            </a:pPr>
            <a:endParaRPr lang="ru-RU" alt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1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627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kern="1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rPr>
              <a:t>Категорически запрещается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062913" cy="4829175"/>
          </a:xfrm>
        </p:spPr>
        <p:txBody>
          <a:bodyPr/>
          <a:lstStyle/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smtClean="0"/>
  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 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Times New Roman" panose="02020603050405020304" pitchFamily="18" charset="0"/>
              <a:buNone/>
            </a:pPr>
            <a:endParaRPr lang="ru-RU" altLang="ru-RU" sz="2400" smtClean="0"/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smtClean="0"/>
              <a:t>Использовать для заполнения бланков цветные ручки вместо черной,  карандаш (даже для черновых записей на бланках), средства для исправления внесенной в бланки информации («замазку», «ластик» и др.). </a:t>
            </a:r>
          </a:p>
          <a:p>
            <a:pPr defTabSz="914400">
              <a:buFont typeface="Times New Roman" panose="02020603050405020304" pitchFamily="18" charset="0"/>
              <a:buNone/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2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260350"/>
            <a:ext cx="8062913" cy="842963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825" y="1922463"/>
            <a:ext cx="345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284C6A"/>
                </a:solidFill>
                <a:latin typeface="+mn-lt"/>
                <a:cs typeface="+mn-cs"/>
              </a:rPr>
              <a:t>Верхняя часть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0" y="2852738"/>
            <a:ext cx="345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284C6A"/>
                </a:solidFill>
                <a:latin typeface="+mn-lt"/>
                <a:cs typeface="+mn-cs"/>
              </a:rPr>
              <a:t>Средняя часть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263" y="5157788"/>
            <a:ext cx="34559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284C6A"/>
                </a:solidFill>
                <a:latin typeface="+mn-lt"/>
                <a:cs typeface="+mn-cs"/>
              </a:rPr>
              <a:t>Нижняя часть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924300" y="2184400"/>
            <a:ext cx="107950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962275"/>
            <a:ext cx="1274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265738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Объект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84" t="26846" r="27161" b="17897"/>
          <a:stretch>
            <a:fillRect/>
          </a:stretch>
        </p:blipFill>
        <p:spPr bwMode="auto">
          <a:xfrm>
            <a:off x="273050" y="1484313"/>
            <a:ext cx="3676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3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062913" cy="9874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  <a:endParaRPr lang="ru-RU" sz="4000" dirty="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288" y="3429000"/>
            <a:ext cx="8351837" cy="3241675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ru-RU" altLang="ru-RU" sz="2400" smtClean="0"/>
              <a:t>        В верхней части бланка регистрации расположены: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smtClean="0"/>
              <a:t>вертикальный и горизонтальный штрих-коды;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smtClean="0"/>
              <a:t>поля для рукописного занесения 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smtClean="0"/>
              <a:t>строка с образцами написания символов;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smtClean="0"/>
              <a:t>поле «код работы» формируется автоматически при печати бланков.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 smtClean="0"/>
          </a:p>
        </p:txBody>
      </p:sp>
      <p:pic>
        <p:nvPicPr>
          <p:cNvPr id="7172" name="Объект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41" t="26846" r="27834" b="58189"/>
          <a:stretch>
            <a:fillRect/>
          </a:stretch>
        </p:blipFill>
        <p:spPr bwMode="auto">
          <a:xfrm>
            <a:off x="1984375" y="1052513"/>
            <a:ext cx="4824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7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0200"/>
            <a:ext cx="8062912" cy="1058863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  <a:endParaRPr lang="ru-RU" sz="4000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71500" y="2928938"/>
            <a:ext cx="8062913" cy="3455987"/>
          </a:xfrm>
        </p:spPr>
        <p:txBody>
          <a:bodyPr/>
          <a:lstStyle/>
          <a:p>
            <a:pPr algn="just"/>
            <a:r>
              <a:rPr lang="ru-RU" altLang="ru-RU" sz="2400" b="1" smtClean="0"/>
              <a:t>Поле «Количество бланков»</a:t>
            </a:r>
            <a:r>
              <a:rPr lang="ru-RU" altLang="ru-RU" sz="2400" smtClean="0"/>
              <a:t> заполняется членом комиссии по завершении итогового сочинения (изложения) в присутствии участника (в указанное поле вписывается количество бланков записи («4») (</a:t>
            </a:r>
            <a:r>
              <a:rPr lang="ru-RU" altLang="ru-RU" sz="2400" i="1" smtClean="0"/>
              <a:t>т.к. производится сканирование всех выданных участникам бланков, в том числе незаполненных</a:t>
            </a:r>
            <a:r>
              <a:rPr lang="ru-RU" altLang="ru-RU" sz="2400" smtClean="0"/>
              <a:t>)</a:t>
            </a:r>
          </a:p>
          <a:p>
            <a:endParaRPr lang="ru-RU" altLang="ru-RU" smtClean="0"/>
          </a:p>
        </p:txBody>
      </p:sp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06" t="41612" r="32529" b="51454"/>
          <a:stretch>
            <a:fillRect/>
          </a:stretch>
        </p:blipFill>
        <p:spPr bwMode="auto">
          <a:xfrm>
            <a:off x="3419475" y="1412875"/>
            <a:ext cx="21605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714750" y="1785938"/>
            <a:ext cx="1500188" cy="642937"/>
          </a:xfrm>
          <a:prstGeom prst="ellips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1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062913" cy="62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08050"/>
          <a:ext cx="8712200" cy="561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1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Поля, заполняемые участником</a:t>
                      </a:r>
                      <a:endParaRPr lang="ru-RU" sz="1400" dirty="0"/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Указания по заполнению</a:t>
                      </a:r>
                      <a:endParaRPr lang="ru-RU" sz="1400" dirty="0"/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0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 региона</a:t>
                      </a:r>
                      <a:endParaRPr lang="ru-RU" sz="1400" dirty="0"/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 субъекта РФ в соответствии с кодировкой федерального справочника субъектов РФ</a:t>
                      </a:r>
                      <a:endParaRPr lang="ru-RU" sz="1400" dirty="0"/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1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 образовательной организации</a:t>
                      </a:r>
                      <a:endParaRPr lang="ru-RU" sz="1400" dirty="0"/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образовательной организации, в которой обучается участник, в соответствии с кодировкой, принятой в субъекте Российской Федерации (участники итогового сочинения, участвующие в сочинении по желанию, вписывают код образовательной организации, в которой они пишут сочинение)</a:t>
                      </a:r>
                      <a:endParaRPr lang="ru-RU" sz="1400" dirty="0"/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47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Класс: номер, буква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классе, в котором обучается выпускник (участники итогового сочинения, участвующие в сочинении по желанию, указанные поля не заполняют)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образовательной организации, в которой участник пишет сочинение (изложение)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2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кабинета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учебного кабинета, в котором проходит сочинение (изложение)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2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проведения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проведения сочинения (изложения)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2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вида работы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– сочинение, 21 – изложение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вида работы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вид работы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2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темы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в соответствии с выбранной темой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6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062912" cy="1433513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Заполнение бланка регистрации</a:t>
            </a:r>
            <a:endParaRPr lang="ru-RU" sz="3600" dirty="0"/>
          </a:p>
        </p:txBody>
      </p:sp>
      <p:pic>
        <p:nvPicPr>
          <p:cNvPr id="10243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938" y="1285875"/>
            <a:ext cx="7715250" cy="2786063"/>
          </a:xfrm>
        </p:spPr>
      </p:pic>
      <p:sp>
        <p:nvSpPr>
          <p:cNvPr id="5" name="Овал 4"/>
          <p:cNvSpPr/>
          <p:nvPr/>
        </p:nvSpPr>
        <p:spPr>
          <a:xfrm>
            <a:off x="1214438" y="2071688"/>
            <a:ext cx="7143750" cy="150018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kern="0" dirty="0">
                <a:solidFill>
                  <a:sysClr val="window" lastClr="FFFFFF"/>
                </a:solidFill>
                <a:latin typeface="Calibri"/>
                <a:cs typeface="+mn-cs"/>
              </a:rPr>
              <a:t>\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813" y="3143250"/>
            <a:ext cx="642937" cy="4286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42875" y="4929188"/>
            <a:ext cx="2786063" cy="5715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defTabSz="914400" eaLnBrk="1" latinLnBrk="0" hangingPunct="1">
              <a:buNone/>
              <a:defRPr sz="3600" b="1">
                <a:solidFill>
                  <a:srgbClr val="005E9E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kern="0" dirty="0" smtClean="0">
                <a:solidFill>
                  <a:schemeClr val="accent6">
                    <a:lumMod val="75000"/>
                  </a:schemeClr>
                </a:solidFill>
              </a:rPr>
              <a:t>На доске оформляется </a:t>
            </a:r>
            <a:r>
              <a:rPr lang="ru-RU" sz="2000" b="0" kern="0" dirty="0">
                <a:solidFill>
                  <a:schemeClr val="accent6">
                    <a:lumMod val="75000"/>
                  </a:schemeClr>
                </a:solidFill>
              </a:rPr>
              <a:t>образец </a:t>
            </a:r>
            <a:r>
              <a:rPr lang="ru-RU" sz="2000" b="0" kern="0" dirty="0" smtClean="0">
                <a:solidFill>
                  <a:schemeClr val="accent6">
                    <a:lumMod val="75000"/>
                  </a:schemeClr>
                </a:solidFill>
              </a:rPr>
              <a:t>заполнения</a:t>
            </a:r>
            <a:endParaRPr lang="ru-RU" sz="2000" b="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627313" y="5668963"/>
            <a:ext cx="2357437" cy="10969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defPPr>
              <a:defRPr lang="ru-RU"/>
            </a:defPPr>
            <a:lvl1pPr defTabSz="914400" eaLnBrk="1" latinLnBrk="0" hangingPunct="1">
              <a:buNone/>
              <a:defRPr sz="3600" b="1">
                <a:solidFill>
                  <a:srgbClr val="005E9E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kern="0" dirty="0" smtClean="0">
                <a:solidFill>
                  <a:schemeClr val="accent6">
                    <a:lumMod val="75000"/>
                  </a:schemeClr>
                </a:solidFill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kern="0" dirty="0" smtClean="0">
                <a:solidFill>
                  <a:schemeClr val="accent6">
                    <a:lumMod val="75000"/>
                  </a:schemeClr>
                </a:solidFill>
              </a:rPr>
              <a:t>21 -  ИЗЛОЖЕНИЕ</a:t>
            </a:r>
            <a:endParaRPr lang="ru-RU" sz="2000" b="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5467350"/>
            <a:ext cx="3821112" cy="121443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defTabSz="914400" eaLnBrk="1" latinLnBrk="0" hangingPunct="1">
              <a:buNone/>
              <a:defRPr sz="3600" b="1">
                <a:solidFill>
                  <a:srgbClr val="005E9E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</a:rPr>
              <a:t>Заполняется членом комиссии по завершении итогового сочинения (изложения) в присутствии участника</a:t>
            </a:r>
            <a:endParaRPr lang="ru-RU" sz="20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125" y="4581525"/>
            <a:ext cx="2555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Заполняется автоматизировано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838201" y="3590925"/>
            <a:ext cx="1643062" cy="1176337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2500312" y="4500563"/>
            <a:ext cx="2428875" cy="28575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5143500" y="4071938"/>
            <a:ext cx="2000250" cy="85725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7000875" y="3643313"/>
            <a:ext cx="1285875" cy="85725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3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555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8100"/>
          </a:xfrm>
        </p:spPr>
        <p:txBody>
          <a:bodyPr/>
          <a:lstStyle/>
          <a:p>
            <a:pPr algn="just">
              <a:buFont typeface="Times New Roman" panose="02020603050405020304" pitchFamily="18" charset="0"/>
              <a:buNone/>
            </a:pPr>
            <a:r>
              <a:rPr lang="ru-RU" altLang="ru-RU" sz="2800" smtClean="0"/>
              <a:t>        </a:t>
            </a:r>
            <a:r>
              <a:rPr lang="ru-RU" altLang="ru-RU" sz="2800" smtClean="0">
                <a:solidFill>
                  <a:schemeClr val="tx1"/>
                </a:solidFill>
              </a:rPr>
              <a:t> </a:t>
            </a:r>
            <a:r>
              <a:rPr lang="ru-RU" altLang="ru-RU" sz="2400" smtClean="0"/>
              <a:t>В средней части бланка регистрации расположены поля для записи сведений об участнике.</a:t>
            </a:r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smtClean="0"/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smtClean="0"/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smtClean="0"/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2400" smtClean="0"/>
              <a:t>         Поля средней части бланка регистрации, заполняются участником экзамена самостоятельно.</a:t>
            </a:r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smtClean="0"/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smtClean="0"/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5" t="32045" r="8331" b="43535"/>
          <a:stretch>
            <a:fillRect/>
          </a:stretch>
        </p:blipFill>
        <p:spPr bwMode="auto">
          <a:xfrm>
            <a:off x="827088" y="2713038"/>
            <a:ext cx="7466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2912" cy="863600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rPr>
              <a:t>Заполнение бланка регистрации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188" y="1341438"/>
          <a:ext cx="8062912" cy="404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4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2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Поля, самостоятельно заполняемые участником</a:t>
                      </a:r>
                      <a:endParaRPr lang="ru-RU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Указания по заполнению</a:t>
                      </a:r>
                      <a:endParaRPr lang="ru-RU" sz="1800" dirty="0"/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Фамилия</a:t>
                      </a:r>
                      <a:endParaRPr lang="ru-RU" sz="1800" dirty="0"/>
                    </a:p>
                  </a:txBody>
                  <a:tcPr marT="45713" marB="45713" anchor="ctr"/>
                </a:tc>
                <a:tc rowSpan="3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вносится в соответствии с документом, удостоверяющим личность</a:t>
                      </a:r>
                      <a:endParaRPr lang="ru-RU" sz="1800" dirty="0"/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Имя</a:t>
                      </a:r>
                      <a:endParaRPr lang="ru-RU" sz="1800" dirty="0"/>
                    </a:p>
                  </a:txBody>
                  <a:tcPr marT="45713" marB="45713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Отчество</a:t>
                      </a:r>
                      <a:endParaRPr lang="ru-RU" sz="1800" dirty="0"/>
                    </a:p>
                  </a:txBody>
                  <a:tcPr marT="45713" marB="45713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82"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  <a:endParaRPr lang="ru-RU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98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Серия</a:t>
                      </a:r>
                      <a:endParaRPr lang="ru-RU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поле записываются арабские цифры серии без пробелов. Например: 0713</a:t>
                      </a:r>
                      <a:endParaRPr lang="ru-RU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98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</a:t>
                      </a:r>
                      <a:endParaRPr lang="ru-RU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Записываются арабские цифры номера без пробелов. Например: 918762</a:t>
                      </a:r>
                      <a:endParaRPr lang="ru-RU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 (Ж или М)</a:t>
                      </a:r>
                      <a:endParaRPr lang="ru-RU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Ставится метка в соответствующем поле</a:t>
                      </a:r>
                      <a:endParaRPr lang="ru-RU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9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atin typeface="Bookman Old Style" pitchFamily="18" charset="0"/>
              </a:rPr>
              <a:t>С 2022/23 учебного года </a:t>
            </a:r>
            <a:r>
              <a:rPr lang="ru-RU" dirty="0" smtClean="0">
                <a:latin typeface="Bookman Old Style" pitchFamily="18" charset="0"/>
              </a:rPr>
              <a:t>меняется </a:t>
            </a:r>
            <a:r>
              <a:rPr lang="ru-RU" dirty="0">
                <a:latin typeface="Bookman Old Style" pitchFamily="18" charset="0"/>
              </a:rPr>
              <a:t>подход к формированию комплектов тем итогового сочинения: они будут формироваться из закрытого банка тем итогового сочинения, тех, которые использовались на итоговом сочинении в предыдущие годы (более 1500 тем).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В дальнейшем (с 2023 года) закрытый банк тем итогового сочинения будет ежегодно пополняться новыми темами.</a:t>
            </a:r>
          </a:p>
        </p:txBody>
      </p:sp>
      <p:pic>
        <p:nvPicPr>
          <p:cNvPr id="5" name="Рисунок 4" descr="Без названия.png"/>
          <p:cNvPicPr>
            <a:picLocks noChangeAspect="1"/>
          </p:cNvPicPr>
          <p:nvPr/>
        </p:nvPicPr>
        <p:blipFill>
          <a:blip r:embed="rId2" cstate="print"/>
          <a:srcRect b="5921"/>
          <a:stretch>
            <a:fillRect/>
          </a:stretch>
        </p:blipFill>
        <p:spPr>
          <a:xfrm>
            <a:off x="1907704" y="260648"/>
            <a:ext cx="2143125" cy="2016224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 cstate="print"/>
          <a:srcRect b="3224"/>
          <a:stretch>
            <a:fillRect/>
          </a:stretch>
        </p:blipFill>
        <p:spPr>
          <a:xfrm>
            <a:off x="4355976" y="260648"/>
            <a:ext cx="3312368" cy="20162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333375"/>
            <a:ext cx="8062912" cy="915988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dirty="0"/>
          </a:p>
        </p:txBody>
      </p:sp>
      <p:pic>
        <p:nvPicPr>
          <p:cNvPr id="13315" name="Picture 2" descr="C:\Users\1\Desktop\2014-2015\СОЧИНЕНИЕ\Сканы заполненных бланков\img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" t="27950" r="1286" b="56020"/>
          <a:stretch>
            <a:fillRect/>
          </a:stretch>
        </p:blipFill>
        <p:spPr>
          <a:xfrm>
            <a:off x="827088" y="2565400"/>
            <a:ext cx="7358062" cy="1714500"/>
          </a:xfrm>
        </p:spPr>
      </p:pic>
      <p:cxnSp>
        <p:nvCxnSpPr>
          <p:cNvPr id="13316" name="Прямая со стрелкой 4"/>
          <p:cNvCxnSpPr>
            <a:cxnSpLocks noChangeShapeType="1"/>
          </p:cNvCxnSpPr>
          <p:nvPr/>
        </p:nvCxnSpPr>
        <p:spPr bwMode="auto">
          <a:xfrm flipV="1">
            <a:off x="2051050" y="4292600"/>
            <a:ext cx="936625" cy="78581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17" name="Прямая со стрелкой 5"/>
          <p:cNvCxnSpPr>
            <a:cxnSpLocks noChangeShapeType="1"/>
          </p:cNvCxnSpPr>
          <p:nvPr/>
        </p:nvCxnSpPr>
        <p:spPr bwMode="auto">
          <a:xfrm flipV="1">
            <a:off x="4592638" y="4276725"/>
            <a:ext cx="733425" cy="78581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95288" y="1484313"/>
            <a:ext cx="84248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       Вносится информация из документа, удостоверяющего личность участника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73038" y="5078413"/>
            <a:ext cx="5197475" cy="107156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В поля записываются арабские цифры серии и номера без пробелов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425" y="5057775"/>
            <a:ext cx="27717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Ставится метка </a:t>
            </a:r>
          </a:p>
          <a:p>
            <a:pPr algn="ctr"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в соответствующем поле</a:t>
            </a: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146550"/>
            <a:ext cx="8556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7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915988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928813" y="1714500"/>
            <a:ext cx="5197475" cy="10715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Если участник допустил ошибки при заполнении, их нужно исправить</a:t>
            </a:r>
          </a:p>
        </p:txBody>
      </p:sp>
      <p:pic>
        <p:nvPicPr>
          <p:cNvPr id="14340" name="Picture 2" descr="C:\Users\1\Desktop\образец с ошибк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5" t="27950" r="1654" b="56020"/>
          <a:stretch>
            <a:fillRect/>
          </a:stretch>
        </p:blipFill>
        <p:spPr bwMode="auto">
          <a:xfrm>
            <a:off x="642938" y="3143250"/>
            <a:ext cx="7816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31</a:t>
            </a:fld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8882280" y="4268520"/>
              <a:ext cx="360" cy="36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2920" y="4259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721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842963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dirty="0"/>
          </a:p>
        </p:txBody>
      </p:sp>
      <p:pic>
        <p:nvPicPr>
          <p:cNvPr id="15363" name="Picture 2" descr="C:\Users\1\Desktop\2014-2015\СОЧИНЕНИЕ\Сканы заполненных бланков\img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" t="43314" r="2206" b="33977"/>
          <a:stretch>
            <a:fillRect/>
          </a:stretch>
        </p:blipFill>
        <p:spPr>
          <a:xfrm>
            <a:off x="900113" y="1989138"/>
            <a:ext cx="7286625" cy="2428875"/>
          </a:xfrm>
        </p:spPr>
      </p:pic>
      <p:sp>
        <p:nvSpPr>
          <p:cNvPr id="5" name="Прямоугольник 4"/>
          <p:cNvSpPr/>
          <p:nvPr/>
        </p:nvSpPr>
        <p:spPr>
          <a:xfrm>
            <a:off x="755650" y="4724400"/>
            <a:ext cx="7777163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     В средней части бланка регистрации расположена краткая инструкция по заполнению бланков и  поле для подписи участника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1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43863" cy="10747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Нижняя часть </a:t>
            </a: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бланка 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регистрации заполняется экспертом (ответственным лицом) </a:t>
            </a:r>
            <a:endParaRPr lang="ru-RU" sz="2800" b="1" kern="1200" dirty="0">
              <a:solidFill>
                <a:srgbClr val="2D2DB9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38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57" t="61000" r="27628" b="17897"/>
          <a:stretch>
            <a:fillRect/>
          </a:stretch>
        </p:blipFill>
        <p:spPr>
          <a:xfrm>
            <a:off x="1439863" y="1700213"/>
            <a:ext cx="6119812" cy="41767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6388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203575" y="2420938"/>
            <a:ext cx="2592388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2912" cy="1433513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поля </a:t>
            </a:r>
            <a:b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«Результаты оценивания сочинения (изложения)»</a:t>
            </a:r>
            <a:endParaRPr lang="ru-RU" sz="2800" dirty="0"/>
          </a:p>
        </p:txBody>
      </p:sp>
      <p:pic>
        <p:nvPicPr>
          <p:cNvPr id="17411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55" t="32373" r="27953" b="39211"/>
          <a:stretch>
            <a:fillRect/>
          </a:stretch>
        </p:blipFill>
        <p:spPr>
          <a:xfrm>
            <a:off x="1474788" y="1989138"/>
            <a:ext cx="6265862" cy="3544887"/>
          </a:xfrm>
        </p:spPr>
      </p:pic>
      <p:sp>
        <p:nvSpPr>
          <p:cNvPr id="4" name="Овал 3"/>
          <p:cNvSpPr/>
          <p:nvPr/>
        </p:nvSpPr>
        <p:spPr>
          <a:xfrm>
            <a:off x="5286375" y="4071938"/>
            <a:ext cx="2428875" cy="8572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kern="0" dirty="0">
                <a:solidFill>
                  <a:sysClr val="window" lastClr="FFFFFF"/>
                </a:solidFill>
                <a:latin typeface="Calibri"/>
                <a:cs typeface="+mn-cs"/>
              </a:rPr>
              <a:t>\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5857875"/>
            <a:ext cx="8572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84C6A"/>
                </a:solidFill>
                <a:latin typeface="+mn-lt"/>
                <a:cs typeface="+mn-cs"/>
              </a:rPr>
              <a:t>После окончания заполнения бланка регистрации ответственное лицо </a:t>
            </a:r>
          </a:p>
          <a:p>
            <a:pPr algn="ctr">
              <a:defRPr/>
            </a:pPr>
            <a:r>
              <a:rPr lang="ru-RU" dirty="0">
                <a:solidFill>
                  <a:srgbClr val="284C6A"/>
                </a:solidFill>
                <a:latin typeface="+mn-lt"/>
                <a:cs typeface="+mn-cs"/>
              </a:rPr>
              <a:t>ставит свою подпись в специально отведенном для этого поля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7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115888"/>
            <a:ext cx="8062912" cy="936625"/>
          </a:xfrm>
        </p:spPr>
        <p:txBody>
          <a:bodyPr/>
          <a:lstStyle/>
          <a:p>
            <a:pPr>
              <a:defRPr/>
            </a:pPr>
            <a:r>
              <a:rPr lang="ru-RU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бланков записи</a:t>
            </a:r>
            <a:endParaRPr lang="ru-RU" dirty="0"/>
          </a:p>
        </p:txBody>
      </p:sp>
      <p:pic>
        <p:nvPicPr>
          <p:cNvPr id="19459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8" t="27740" r="19107" b="50302"/>
          <a:stretch>
            <a:fillRect/>
          </a:stretch>
        </p:blipFill>
        <p:spPr>
          <a:xfrm>
            <a:off x="1200150" y="981075"/>
            <a:ext cx="6840538" cy="1662113"/>
          </a:xfrm>
        </p:spPr>
      </p:pic>
      <p:sp>
        <p:nvSpPr>
          <p:cNvPr id="5" name="Прямоугольник 4"/>
          <p:cNvSpPr/>
          <p:nvPr/>
        </p:nvSpPr>
        <p:spPr>
          <a:xfrm>
            <a:off x="192088" y="2708275"/>
            <a:ext cx="88566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     В верхней части бланка записи расположены: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вертикальный и горизонтальный </a:t>
            </a:r>
            <a:r>
              <a:rPr lang="ru-RU" sz="2000" dirty="0" err="1">
                <a:solidFill>
                  <a:srgbClr val="284C6A"/>
                </a:solidFill>
                <a:latin typeface="+mn-lt"/>
                <a:cs typeface="+mn-cs"/>
              </a:rPr>
              <a:t>штрихкоды</a:t>
            </a: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поля для заполнения участником;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поле «Лист №» заполняется членом комиссии в случае выдачи участнику дополнительного бланка записи;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поле «Код работы» заполняется автоматизировано при печати бланков.</a:t>
            </a:r>
          </a:p>
          <a:p>
            <a:pPr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      Информация для заполнения полей о коде региона, коде и названии работы, а также номере темы должна быть продублирована с бланка регистрации. «ФИО» участника заполняется прописью. При нехватке места в поле «ФИО участника» участник может внести только фамилию и инициалы.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1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62913" cy="792163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записи </a:t>
            </a:r>
            <a:r>
              <a:rPr lang="ru-RU" sz="36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ответов</a:t>
            </a:r>
            <a:endParaRPr lang="ru-RU" dirty="0"/>
          </a:p>
        </p:txBody>
      </p:sp>
      <p:sp>
        <p:nvSpPr>
          <p:cNvPr id="25603" name="Объект 3"/>
          <p:cNvSpPr>
            <a:spLocks noGrp="1"/>
          </p:cNvSpPr>
          <p:nvPr>
            <p:ph idx="1"/>
          </p:nvPr>
        </p:nvSpPr>
        <p:spPr>
          <a:xfrm>
            <a:off x="500063" y="1285875"/>
            <a:ext cx="8358187" cy="709613"/>
          </a:xfrm>
        </p:spPr>
        <p:txBody>
          <a:bodyPr>
            <a:spAutoFit/>
          </a:bodyPr>
          <a:lstStyle/>
          <a:p>
            <a:pPr marL="0" indent="0"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defRPr/>
            </a:pPr>
            <a:r>
              <a:rPr lang="ru-RU" sz="2000" kern="1200" dirty="0" smtClean="0"/>
              <a:t>Код региона, код вида работы ( 20 – СОЧИНЕНИЕ, 21 ИЗЛОЖЕНИЕ), номер темы  и код работы дублируются с бланка регистрации</a:t>
            </a:r>
          </a:p>
        </p:txBody>
      </p:sp>
      <p:pic>
        <p:nvPicPr>
          <p:cNvPr id="20484" name="Picture 2" descr="C:\Users\1\Desktop\2014-2015\СОЧИНЕНИЕ\Сканы заполненных бланков\img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5" t="2672" r="2573" b="77957"/>
          <a:stretch>
            <a:fillRect/>
          </a:stretch>
        </p:blipFill>
        <p:spPr bwMode="auto">
          <a:xfrm>
            <a:off x="468313" y="2492375"/>
            <a:ext cx="8128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852613" y="3213100"/>
            <a:ext cx="3529012" cy="45878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20486" name="Прямая со стрелкой 6"/>
          <p:cNvCxnSpPr>
            <a:cxnSpLocks noChangeShapeType="1"/>
          </p:cNvCxnSpPr>
          <p:nvPr/>
        </p:nvCxnSpPr>
        <p:spPr bwMode="auto">
          <a:xfrm flipH="1">
            <a:off x="3192463" y="1995488"/>
            <a:ext cx="587375" cy="128587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87" name="Прямая со стрелкой 9"/>
          <p:cNvCxnSpPr>
            <a:cxnSpLocks noChangeShapeType="1"/>
          </p:cNvCxnSpPr>
          <p:nvPr/>
        </p:nvCxnSpPr>
        <p:spPr bwMode="auto">
          <a:xfrm>
            <a:off x="4932363" y="2019300"/>
            <a:ext cx="2160587" cy="126206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88" name="Прямая со стрелкой 10"/>
          <p:cNvCxnSpPr>
            <a:cxnSpLocks noChangeShapeType="1"/>
          </p:cNvCxnSpPr>
          <p:nvPr/>
        </p:nvCxnSpPr>
        <p:spPr bwMode="auto">
          <a:xfrm rot="5400000" flipH="1" flipV="1">
            <a:off x="2341563" y="4148138"/>
            <a:ext cx="1143000" cy="85725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89" name="Прямая со стрелкой 11"/>
          <p:cNvCxnSpPr>
            <a:cxnSpLocks noChangeShapeType="1"/>
          </p:cNvCxnSpPr>
          <p:nvPr/>
        </p:nvCxnSpPr>
        <p:spPr bwMode="auto">
          <a:xfrm rot="16200000" flipV="1">
            <a:off x="5468144" y="3983832"/>
            <a:ext cx="1714500" cy="1071562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428625" y="5229225"/>
            <a:ext cx="35179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Фамилия, имя, отчество заполняется участником прописью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625" y="5429250"/>
            <a:ext cx="3857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Поле «Лист №» заполняется членом комиссии в случае выдачи участнику дополни-тельного бланка записи</a:t>
            </a:r>
          </a:p>
        </p:txBody>
      </p:sp>
      <p:cxnSp>
        <p:nvCxnSpPr>
          <p:cNvPr id="20492" name="Прямая со стрелкой 16"/>
          <p:cNvCxnSpPr>
            <a:cxnSpLocks noChangeShapeType="1"/>
          </p:cNvCxnSpPr>
          <p:nvPr/>
        </p:nvCxnSpPr>
        <p:spPr bwMode="auto">
          <a:xfrm>
            <a:off x="6164263" y="1976438"/>
            <a:ext cx="1936750" cy="169545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062912" cy="771525"/>
          </a:xfrm>
        </p:spPr>
        <p:txBody>
          <a:bodyPr/>
          <a:lstStyle/>
          <a:p>
            <a:pPr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записи ответов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663" y="1268413"/>
            <a:ext cx="4608512" cy="5400675"/>
          </a:xfrm>
        </p:spPr>
        <p:txBody>
          <a:bodyPr/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000" kern="12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ru-RU" sz="2000" kern="1200" dirty="0" smtClean="0"/>
              <a:t>Для удобства все страницы бланка записи пронумерованы и разлинованы пунктирными линиями.</a:t>
            </a:r>
          </a:p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defRPr/>
            </a:pPr>
            <a:endParaRPr lang="ru-RU" sz="2000" kern="1200" dirty="0" smtClean="0"/>
          </a:p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000" kern="1200" dirty="0" smtClean="0"/>
              <a:t>   Бланк записи не имеет оборотной стороны. При недостатке места для ответа участник может запросить у члена комиссии еще один бланк и продолжить записи на нем.</a:t>
            </a:r>
          </a:p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defRPr/>
            </a:pPr>
            <a:endParaRPr lang="ru-RU" sz="2000" kern="1200" dirty="0" smtClean="0"/>
          </a:p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000" kern="1200" dirty="0" smtClean="0"/>
              <a:t>   </a:t>
            </a:r>
            <a:r>
              <a:rPr lang="ru-RU" sz="2000" kern="1200" dirty="0"/>
              <a:t>В случае заполнения дополнительного бланка записи при незаполненном основном бланке записи, ответы, внесенные в дополнительный бланк записи, </a:t>
            </a:r>
            <a:r>
              <a:rPr lang="ru-RU" sz="2000" kern="1200" dirty="0">
                <a:solidFill>
                  <a:srgbClr val="FF0000"/>
                </a:solidFill>
              </a:rPr>
              <a:t>оцениваться не будут.</a:t>
            </a:r>
          </a:p>
        </p:txBody>
      </p:sp>
      <p:pic>
        <p:nvPicPr>
          <p:cNvPr id="21508" name="Picture 2" descr="C:\Users\1\Desktop\2014-2015\СОЧИНЕНИЕ\Сканы заполненных бланков\img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4" t="2568" r="2206" b="3250"/>
          <a:stretch>
            <a:fillRect/>
          </a:stretch>
        </p:blipFill>
        <p:spPr bwMode="auto">
          <a:xfrm>
            <a:off x="107950" y="1152525"/>
            <a:ext cx="40005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9" name="Прямая соединительная линия 4"/>
          <p:cNvCxnSpPr>
            <a:cxnSpLocks noChangeShapeType="1"/>
          </p:cNvCxnSpPr>
          <p:nvPr/>
        </p:nvCxnSpPr>
        <p:spPr bwMode="auto">
          <a:xfrm flipV="1">
            <a:off x="6429375" y="2782888"/>
            <a:ext cx="2379663" cy="3175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0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4356100" y="3141663"/>
            <a:ext cx="1144588" cy="1587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6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1214438"/>
            <a:ext cx="8062912" cy="2074862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УСПЕХОВ ПРИ СДАЧЕ ИТОГОВОГО СОЧИНЕНИЯ!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4214813"/>
            <a:ext cx="8062913" cy="2171700"/>
          </a:xfrm>
        </p:spPr>
        <p:txBody>
          <a:bodyPr/>
          <a:lstStyle/>
          <a:p>
            <a:pPr algn="ctr">
              <a:buFont typeface="Times New Roman" panose="02020603050405020304" pitchFamily="18" charset="0"/>
              <a:buNone/>
            </a:pPr>
            <a:endParaRPr lang="ru-RU" altLang="ru-RU" smtClean="0"/>
          </a:p>
          <a:p>
            <a:pPr algn="ctr">
              <a:buFont typeface="Times New Roman" panose="02020603050405020304" pitchFamily="18" charset="0"/>
              <a:buNone/>
            </a:pPr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7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3622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Тематические разделы и подразделы закрытого банка тем итогового сочинения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>
                <a:latin typeface="Bookman Old Style" pitchFamily="18" charset="0"/>
                <a:hlinkClick r:id="rId2"/>
              </a:rPr>
              <a:t>Духовно-нравственные ориентиры в жизни </a:t>
            </a:r>
            <a:r>
              <a:rPr lang="ru-RU" b="1" dirty="0" smtClean="0">
                <a:latin typeface="Bookman Old Style" pitchFamily="18" charset="0"/>
                <a:hlinkClick r:id="rId2"/>
              </a:rPr>
              <a:t>человека</a:t>
            </a: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1.1. Внутренний мир человека и его личностные качества.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1.2. Отношение человека к другому человеку (окружению), нравственные идеалы и выбор между добром и злом.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1.3. Познание человеком самого себя.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1.4. Свобода человека и ее ограничения.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Темы этого раздела: 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66124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связаны с вопросами, которые человек задаёт себе сам, в том числе в ситуации нравственного выбора;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 нацеливают на рассуждение о нравственных идеалах и моральных нормах, сиюминутном и вечном, добре и зле, о свободе и ответственности;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 касаются размышлений о смысле жизни, гуманном и антигуманном поступках, их мотивах, причинах внутреннего разлада и об угрызениях совести;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 позволяют задуматься об образе жизни человека, о выборе им жизненного пути, значимой цели и средствах её достижения, любви и дружбе;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man Old Style" pitchFamily="18" charset="0"/>
              </a:rPr>
              <a:t> побуждают к самоанализу, осмыслению опыта других людей (или поступков литературных героев), стремящихся понять себя.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6630744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8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hlinkClick r:id="rId2"/>
              </a:rPr>
              <a:t> </a:t>
            </a:r>
            <a:r>
              <a:rPr lang="ru-RU" b="1" dirty="0">
                <a:latin typeface="Bookman Old Style" pitchFamily="18" charset="0"/>
                <a:hlinkClick r:id="rId2"/>
              </a:rPr>
              <a:t>Семья, общество, </a:t>
            </a:r>
            <a:r>
              <a:rPr lang="ru-RU" b="1" dirty="0" smtClean="0">
                <a:latin typeface="Bookman Old Style" pitchFamily="18" charset="0"/>
                <a:hlinkClick r:id="rId2"/>
              </a:rPr>
              <a:t>Отечество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  <a:hlinkClick r:id="rId2"/>
              </a:rPr>
              <a:t>  </a:t>
            </a:r>
            <a:r>
              <a:rPr lang="ru-RU" b="1" dirty="0">
                <a:latin typeface="Bookman Old Style" pitchFamily="18" charset="0"/>
                <a:hlinkClick r:id="rId2"/>
              </a:rPr>
              <a:t>в жизни человека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2.1. Семья, род; семейные ценности и традиции.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2.2. Человек и общество.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2.3. Родина, государство, гражданская позиция человека.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Темы этого раздела: 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7342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Bookman Old Style" pitchFamily="18" charset="0"/>
              </a:rPr>
              <a:t>связаны со взглядом на человека как представителя семьи, социума, народа, поколения, эпохи;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Bookman Old Style" pitchFamily="18" charset="0"/>
              </a:rPr>
              <a:t>  нацеливают на размышление о семейных и общественных ценностях, традициях и обычаях, межличностных отношениях и влиянии среды на 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Bookman Old Style" pitchFamily="18" charset="0"/>
              </a:rPr>
              <a:t>  касаются вопросов исторического времени, гражданских идеалов, важности сохранения исторической памяти, роли личности в истории; 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Bookman Old Style" pitchFamily="18" charset="0"/>
              </a:rPr>
              <a:t>позволяют задуматься о славе и бесславии, личном и общественном, своём вкладе в общественный прогресс;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Bookman Old Style" pitchFamily="18" charset="0"/>
              </a:rPr>
              <a:t>  побуждают рассуждать об образовании и о воспитании, споре поколений и об общественном благополучии, о народном подвиге и направлениях развития общества</a:t>
            </a:r>
            <a:endParaRPr lang="ru-RU" sz="23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6630744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16" y="0"/>
            <a:ext cx="6858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F3D8-7FA6-4CFB-819B-E7B6215D24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1342</Words>
  <Application>Microsoft Office PowerPoint</Application>
  <PresentationFormat>Экран (4:3)</PresentationFormat>
  <Paragraphs>197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Итоговое сочинение  2022-2023 </vt:lpstr>
      <vt:lpstr> Расписание  (дата проведения итогового сочинения) 2022-2023:</vt:lpstr>
      <vt:lpstr> </vt:lpstr>
      <vt:lpstr>Тематические разделы и подразделы закрытого банка тем итогового сочинения </vt:lpstr>
      <vt:lpstr>Темы этого раздела: </vt:lpstr>
      <vt:lpstr>Слайд 6</vt:lpstr>
      <vt:lpstr>Слайд 7</vt:lpstr>
      <vt:lpstr>Темы этого раздела: </vt:lpstr>
      <vt:lpstr>Слайд 9</vt:lpstr>
      <vt:lpstr>Слайд 10</vt:lpstr>
      <vt:lpstr>Темы этого раздела:</vt:lpstr>
      <vt:lpstr>Слайд 12</vt:lpstr>
      <vt:lpstr>Слайд 13</vt:lpstr>
      <vt:lpstr>Слайд 14</vt:lpstr>
      <vt:lpstr>Требования к сочинению </vt:lpstr>
      <vt:lpstr>Слайд 16</vt:lpstr>
      <vt:lpstr>КАК ПОЛУЧИТЬ ЗАЧЁТ </vt:lpstr>
      <vt:lpstr>Слайд 18</vt:lpstr>
      <vt:lpstr>Слайд 19</vt:lpstr>
      <vt:lpstr>Комплект бланков участника итогового сочинения (изложения)</vt:lpstr>
      <vt:lpstr>Правила заполнения бланков итогового сочинения (изложения)</vt:lpstr>
      <vt:lpstr>Категорически запрещается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Нижняя часть бланка регистрации заполняется экспертом (ответственным лицом) </vt:lpstr>
      <vt:lpstr>Заполнение поля  «Результаты оценивания сочинения (изложения)»</vt:lpstr>
      <vt:lpstr>Заполнение бланков записи</vt:lpstr>
      <vt:lpstr>Заполнение бланка записи ответов</vt:lpstr>
      <vt:lpstr>Заполнение бланка записи ответов</vt:lpstr>
      <vt:lpstr>УСПЕХОВ ПРИ СДАЧЕ ИТОГОВОГО СОЧИНЕНИЯ!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2022-2023</dc:title>
  <dc:creator>Алина</dc:creator>
  <cp:lastModifiedBy>ТИ</cp:lastModifiedBy>
  <cp:revision>26</cp:revision>
  <cp:lastPrinted>2022-11-09T06:35:02Z</cp:lastPrinted>
  <dcterms:created xsi:type="dcterms:W3CDTF">2022-09-21T18:52:54Z</dcterms:created>
  <dcterms:modified xsi:type="dcterms:W3CDTF">2022-11-23T06:28:56Z</dcterms:modified>
</cp:coreProperties>
</file>