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28" r:id="rId2"/>
  </p:sldMasterIdLst>
  <p:sldIdLst>
    <p:sldId id="305" r:id="rId3"/>
    <p:sldId id="306" r:id="rId4"/>
    <p:sldId id="307" r:id="rId5"/>
    <p:sldId id="308" r:id="rId6"/>
    <p:sldId id="310" r:id="rId7"/>
    <p:sldId id="311" r:id="rId8"/>
    <p:sldId id="312" r:id="rId9"/>
    <p:sldId id="309" r:id="rId10"/>
    <p:sldId id="321" r:id="rId11"/>
    <p:sldId id="32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295" r:id="rId21"/>
    <p:sldId id="296" r:id="rId22"/>
    <p:sldId id="297" r:id="rId23"/>
    <p:sldId id="298" r:id="rId24"/>
    <p:sldId id="299" r:id="rId25"/>
    <p:sldId id="323" r:id="rId2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01456" y="0"/>
            <a:ext cx="542543" cy="5730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2905125" cy="585470"/>
          </a:xfrm>
          <a:custGeom>
            <a:avLst/>
            <a:gdLst/>
            <a:ahLst/>
            <a:cxnLst/>
            <a:rect l="l" t="t" r="r" b="b"/>
            <a:pathLst>
              <a:path w="2905125" h="585470">
                <a:moveTo>
                  <a:pt x="2904744" y="0"/>
                </a:moveTo>
                <a:lnTo>
                  <a:pt x="0" y="0"/>
                </a:lnTo>
                <a:lnTo>
                  <a:pt x="0" y="585215"/>
                </a:lnTo>
                <a:lnTo>
                  <a:pt x="2904744" y="585215"/>
                </a:lnTo>
                <a:lnTo>
                  <a:pt x="29047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2905125" cy="585470"/>
          </a:xfrm>
          <a:custGeom>
            <a:avLst/>
            <a:gdLst/>
            <a:ahLst/>
            <a:cxnLst/>
            <a:rect l="l" t="t" r="r" b="b"/>
            <a:pathLst>
              <a:path w="2905125" h="585470">
                <a:moveTo>
                  <a:pt x="0" y="585215"/>
                </a:moveTo>
                <a:lnTo>
                  <a:pt x="2904744" y="585215"/>
                </a:lnTo>
                <a:lnTo>
                  <a:pt x="2904744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69335" cy="8168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2223" y="31496"/>
            <a:ext cx="8099552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FC36F-2CF4-44A6-891D-D97DD1FE14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934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211E7-E668-488D-93A3-01A37CF844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23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6B65B-2ED6-4950-BD50-EE13C31FC6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440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5E592-03E9-4399-9313-66CCE84FA7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180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3832A-6D33-48DA-AB40-E2D7CAA391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9088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BDFFE-1ECE-42B8-B3BE-A53CED1575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865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2B745-26AF-4AB4-AFA3-281C3DC163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19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ACE9B9-D6B3-4473-B2E5-9ADFF69139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643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74EB1-0CA7-4446-A988-9129A89D6C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35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A25E7-2AB8-467A-BCCA-8728D2A4A6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832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A65D1-9059-4289-BB7B-63A151D60A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89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01456" y="0"/>
            <a:ext cx="542543" cy="5730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6931" y="29667"/>
            <a:ext cx="5930137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5699" y="1295780"/>
            <a:ext cx="8572601" cy="386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512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30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50.png"/><Relationship Id="rId21" Type="http://schemas.openxmlformats.org/officeDocument/2006/relationships/image" Target="../media/image65.png"/><Relationship Id="rId7" Type="http://schemas.openxmlformats.org/officeDocument/2006/relationships/image" Target="../media/image53.png"/><Relationship Id="rId12" Type="http://schemas.openxmlformats.org/officeDocument/2006/relationships/image" Target="../media/image29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image" Target="../media/image20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68.png"/><Relationship Id="rId5" Type="http://schemas.openxmlformats.org/officeDocument/2006/relationships/image" Target="../media/image51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6.png"/><Relationship Id="rId19" Type="http://schemas.openxmlformats.org/officeDocument/2006/relationships/image" Target="../media/image63.png"/><Relationship Id="rId4" Type="http://schemas.openxmlformats.org/officeDocument/2006/relationships/image" Target="../media/image22.jpeg"/><Relationship Id="rId9" Type="http://schemas.openxmlformats.org/officeDocument/2006/relationships/image" Target="../media/image55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22.jpeg"/><Relationship Id="rId9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73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22.jpeg"/><Relationship Id="rId9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ТИ\Desktop\doc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27594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921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304800"/>
            <a:ext cx="8391556" cy="774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3556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МБОУСОШ №6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Ипатово об Индивидуальном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 № 163/1 от  01.09.2020 г.)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5560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  <a:tabLst>
                <a:tab pos="355600" algn="l"/>
              </a:tabLs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Общие положения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AutoNum type="arabicPeriod"/>
              <a:tabLst>
                <a:tab pos="355600" algn="l"/>
              </a:tabLs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Цели и задачи реализации индивидуального проекта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AutoNum type="arabicPeriod"/>
              <a:tabLst>
                <a:tab pos="355600" algn="l"/>
              </a:tabLs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Место индивидуального проекта в образовательной программе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AutoNum type="arabicPeriod"/>
              <a:tabLst>
                <a:tab pos="355600" algn="l"/>
              </a:tabLs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Требования к содержанию, направленности и оформлению индивидуального проекта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AutoNum type="arabicPeriod"/>
              <a:tabLst>
                <a:tab pos="355600" algn="l"/>
              </a:tabLs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Организация работы над индивидуальным проектом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AutoNum type="arabicPeriod"/>
              <a:tabLst>
                <a:tab pos="355600" algn="l"/>
              </a:tabLs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Система оценивания индивидуального проекта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AutoNum type="arabicPeriod"/>
              <a:tabLst>
                <a:tab pos="355600" algn="l"/>
              </a:tabLs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Документация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AutoNum type="arabicPeriod"/>
              <a:tabLst>
                <a:tab pos="355600" algn="l"/>
              </a:tabLst>
            </a:pPr>
            <a:endParaRPr lang="ru-RU" sz="1600" dirty="0" smtClean="0"/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AutoNum type="arabicPeriod"/>
              <a:tabLst>
                <a:tab pos="355600" algn="l"/>
              </a:tabLst>
            </a:pPr>
            <a:endParaRPr lang="ru-RU" sz="1600" dirty="0" smtClean="0"/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AutoNum type="arabicPeriod"/>
              <a:tabLst>
                <a:tab pos="355600" algn="l"/>
              </a:tabLst>
            </a:pPr>
            <a:endParaRPr lang="ru-RU" sz="1600" dirty="0" smtClean="0"/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AutoNum type="arabicPeriod"/>
              <a:tabLst>
                <a:tab pos="355600" algn="l"/>
              </a:tabLst>
            </a:pPr>
            <a:endParaRPr lang="ru-RU" sz="1600" dirty="0" smtClean="0"/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AutoNum type="arabicPeriod"/>
              <a:tabLst>
                <a:tab pos="355600" algn="l"/>
              </a:tabLst>
            </a:pPr>
            <a:endParaRPr lang="ru-RU" sz="1600" dirty="0" smtClean="0"/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  <a:tabLst>
                <a:tab pos="355600" algn="l"/>
              </a:tabLst>
            </a:pPr>
            <a:endParaRPr lang="ru-RU" sz="1600" dirty="0" smtClean="0"/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55600" algn="l"/>
              </a:tabLst>
            </a:pP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6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1865">
              <a:lnSpc>
                <a:spcPct val="100000"/>
              </a:lnSpc>
              <a:spcBef>
                <a:spcPts val="995"/>
              </a:spcBef>
            </a:pPr>
            <a:r>
              <a:rPr lang="ru-RU" spc="-10" dirty="0">
                <a:solidFill>
                  <a:srgbClr val="FFFFFF"/>
                </a:solidFill>
                <a:latin typeface="Impact"/>
                <a:cs typeface="Impact"/>
              </a:rPr>
              <a:t>УМК</a:t>
            </a:r>
            <a:r>
              <a:rPr lang="ru-RU" spc="-20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Impact"/>
                <a:cs typeface="Impact"/>
              </a:rPr>
              <a:t>И</a:t>
            </a:r>
            <a:r>
              <a:rPr lang="ru-RU" spc="-15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Impact"/>
                <a:cs typeface="Impact"/>
              </a:rPr>
              <a:t>УЧЕБНЫЕ</a:t>
            </a:r>
            <a:r>
              <a:rPr lang="ru-RU" spc="-10" dirty="0">
                <a:solidFill>
                  <a:srgbClr val="FFFFFF"/>
                </a:solidFill>
                <a:latin typeface="Impact"/>
                <a:cs typeface="Impact"/>
              </a:rPr>
              <a:t> ПОСОБИЯ</a:t>
            </a:r>
            <a:endParaRPr lang="ru-RU" dirty="0">
              <a:latin typeface="Impact"/>
              <a:cs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286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И УЧЕБНЫЕ ПОСОБИЯ</a:t>
            </a:r>
          </a:p>
          <a:p>
            <a:pPr algn="ctr"/>
            <a:r>
              <a:rPr lang="ru-RU" sz="2000" b="1" spc="-15" dirty="0">
                <a:latin typeface="Times New Roman"/>
                <a:cs typeface="Times New Roman"/>
              </a:rPr>
              <a:t>СЕРИЯ «ПРОФИЛЬНАЯ </a:t>
            </a:r>
            <a:r>
              <a:rPr lang="ru-RU" sz="2000" b="1" spc="-15" dirty="0" smtClean="0">
                <a:latin typeface="Times New Roman"/>
                <a:cs typeface="Times New Roman"/>
              </a:rPr>
              <a:t>ШКОЛА». </a:t>
            </a:r>
            <a:r>
              <a:rPr lang="ru-RU" sz="2400" b="1" spc="-15" dirty="0" smtClean="0">
                <a:latin typeface="Times New Roman"/>
                <a:cs typeface="Times New Roman"/>
              </a:rPr>
              <a:t>Автор:</a:t>
            </a:r>
            <a:r>
              <a:rPr lang="ru-RU" sz="2400" b="1" spc="-30" dirty="0" smtClean="0">
                <a:latin typeface="Times New Roman"/>
                <a:cs typeface="Times New Roman"/>
              </a:rPr>
              <a:t> </a:t>
            </a:r>
            <a:r>
              <a:rPr lang="ru-RU" sz="2400" spc="-5" dirty="0" smtClean="0">
                <a:latin typeface="Times New Roman"/>
                <a:cs typeface="Times New Roman"/>
              </a:rPr>
              <a:t>М.</a:t>
            </a:r>
            <a:r>
              <a:rPr lang="ru-RU" sz="2400" spc="-25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В.</a:t>
            </a:r>
            <a:r>
              <a:rPr lang="ru-RU" sz="2400" spc="-5" dirty="0" smtClean="0">
                <a:latin typeface="Times New Roman"/>
                <a:cs typeface="Times New Roman"/>
              </a:rPr>
              <a:t> </a:t>
            </a:r>
            <a:r>
              <a:rPr lang="ru-RU" sz="2400" spc="-15" dirty="0" err="1" smtClean="0">
                <a:latin typeface="Times New Roman"/>
                <a:cs typeface="Times New Roman"/>
              </a:rPr>
              <a:t>Половкова</a:t>
            </a:r>
            <a:r>
              <a:rPr lang="ru-RU" sz="2400" spc="-15" dirty="0" smtClean="0"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ru-RU" sz="2400" spc="-15" dirty="0" smtClean="0">
                <a:latin typeface="Times New Roman"/>
                <a:cs typeface="Times New Roman"/>
              </a:rPr>
              <a:t> (изд. Просвещение)</a:t>
            </a:r>
          </a:p>
          <a:p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47495"/>
            <a:ext cx="7543800" cy="51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469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50688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507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496915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66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10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657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78762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9374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91506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5215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52400"/>
            <a:ext cx="881888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9731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4418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5076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7363" y="0"/>
            <a:ext cx="6924040" cy="1003300"/>
            <a:chOff x="1007363" y="0"/>
            <a:chExt cx="6924040" cy="1003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9868" y="0"/>
              <a:ext cx="6509004" cy="7056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363" y="0"/>
              <a:ext cx="6923532" cy="10027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08861" y="27812"/>
            <a:ext cx="6289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СЕРИЯ</a:t>
            </a:r>
            <a:r>
              <a:rPr sz="4000" spc="-30" dirty="0"/>
              <a:t> </a:t>
            </a:r>
            <a:r>
              <a:rPr sz="4000" spc="-5" dirty="0"/>
              <a:t>«ПРОФИЛЬНАЯ</a:t>
            </a:r>
            <a:r>
              <a:rPr sz="4000" spc="20" dirty="0"/>
              <a:t> </a:t>
            </a:r>
            <a:r>
              <a:rPr sz="4000" spc="-5" dirty="0"/>
              <a:t>ШКОЛА»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100584" y="705612"/>
            <a:ext cx="8772525" cy="6152515"/>
            <a:chOff x="100584" y="705612"/>
            <a:chExt cx="8772525" cy="615251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584" y="705612"/>
              <a:ext cx="8772144" cy="5257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2811" y="5908547"/>
              <a:ext cx="6275832" cy="6797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7628" y="6274306"/>
              <a:ext cx="3886200" cy="58369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339722" y="5994603"/>
            <a:ext cx="58947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7770" marR="5080" indent="-119507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Ориентация на практическую </a:t>
            </a:r>
            <a:r>
              <a:rPr sz="2400" spc="-10" dirty="0">
                <a:solidFill>
                  <a:srgbClr val="001F5F"/>
                </a:solidFill>
                <a:latin typeface="Impact"/>
                <a:cs typeface="Impact"/>
              </a:rPr>
              <a:t>деятельность </a:t>
            </a:r>
            <a:r>
              <a:rPr sz="2400" spc="-409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40%</a:t>
            </a: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 теории</a:t>
            </a:r>
            <a:r>
              <a:rPr sz="2400" spc="-1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60</a:t>
            </a: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% </a:t>
            </a: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практики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533400"/>
            <a:ext cx="8610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-1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</a:t>
            </a:r>
            <a:r>
              <a:rPr lang="ru-RU" sz="2400" b="1" i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совета по теме: «Индивидуальный проект в условиях реализации ФГОС СОО</a:t>
            </a:r>
            <a:r>
              <a:rPr lang="ru-RU" sz="2400" b="1" i="1" spc="-1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400" b="1" i="1" spc="-1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проект как обязательный курс на уровне среднего общего образования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b="1" i="1" spc="-1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 Герасименко Т.И.</a:t>
            </a:r>
          </a:p>
          <a:p>
            <a:endParaRPr lang="ru-RU" b="1" i="1" spc="-1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 работы над индивидуальным проектом»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spc="-1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курса </a:t>
            </a:r>
            <a:r>
              <a:rPr lang="ru-RU" b="1" i="1" spc="-1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Созаева</a:t>
            </a:r>
            <a:r>
              <a:rPr lang="ru-RU" b="1" i="1" spc="-1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Э.В. (2020/21, 2021/22 учебного года).</a:t>
            </a:r>
          </a:p>
          <a:p>
            <a:endParaRPr lang="ru-RU" b="1" i="1" spc="-1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«Проектная и исследовательская деятельность учащихся в рамках требования  ФГО СОО»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курса </a:t>
            </a:r>
            <a:r>
              <a:rPr lang="ru-RU" b="1" i="1" spc="-1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Платонова Г.Н. (руководитель курса 2020/21 учебного года).</a:t>
            </a:r>
          </a:p>
          <a:p>
            <a:endParaRPr lang="ru-RU" b="1" i="1" spc="-1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b="1" spc="-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Проблемы и 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рудности в работе над индивидуальным проектом. Способы их преодоления»</a:t>
            </a:r>
            <a:r>
              <a:rPr lang="ru-RU" b="1" spc="-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spc="-1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ИП</a:t>
            </a:r>
            <a:r>
              <a:rPr lang="ru-RU" b="1" spc="-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spc="-1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11 класса Колесникова Л.В.</a:t>
            </a:r>
            <a:endParaRPr lang="ru-RU" b="1" i="1" spc="-1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b="1" i="1" spc="-1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b="1" i="1" spc="-1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072074"/>
            <a:ext cx="1871662" cy="157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812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0303" y="136022"/>
            <a:ext cx="3290542" cy="4126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4003" y="29667"/>
            <a:ext cx="3291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1F5F"/>
                </a:solidFill>
              </a:rPr>
              <a:t>СТРУКТУРА</a:t>
            </a:r>
            <a:r>
              <a:rPr sz="3600" spc="-60" dirty="0">
                <a:solidFill>
                  <a:srgbClr val="001F5F"/>
                </a:solidFill>
              </a:rPr>
              <a:t> </a:t>
            </a:r>
            <a:r>
              <a:rPr sz="3600" spc="-5" dirty="0">
                <a:solidFill>
                  <a:srgbClr val="001F5F"/>
                </a:solidFill>
              </a:rPr>
              <a:t>КУРСА</a:t>
            </a:r>
            <a:endParaRPr sz="3600" dirty="0"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07805" cy="6484620"/>
            <a:chOff x="0" y="0"/>
            <a:chExt cx="9107805" cy="64846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233216" cy="28839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063" y="97535"/>
              <a:ext cx="1744980" cy="24292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2911" y="534923"/>
              <a:ext cx="1516380" cy="5699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7916" y="534923"/>
              <a:ext cx="5486400" cy="5699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62911" y="935736"/>
              <a:ext cx="6797040" cy="5699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62911" y="1240536"/>
              <a:ext cx="7144511" cy="569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62911" y="1545336"/>
              <a:ext cx="4302252" cy="5699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23788" y="1545336"/>
              <a:ext cx="405384" cy="5699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62911" y="2089404"/>
              <a:ext cx="1289303" cy="5699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10839" y="2089404"/>
              <a:ext cx="509015" cy="5699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37916" y="2089404"/>
              <a:ext cx="594359" cy="5699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90900" y="2089404"/>
              <a:ext cx="2380488" cy="5699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007" y="2488692"/>
              <a:ext cx="7447788" cy="5699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70419" y="2488692"/>
              <a:ext cx="1260348" cy="5699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62911" y="2889504"/>
              <a:ext cx="1516380" cy="5699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37916" y="2889504"/>
              <a:ext cx="2653284" cy="56997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8447" y="3367625"/>
              <a:ext cx="1251568" cy="2006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67027" y="3212592"/>
              <a:ext cx="7082028" cy="56997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007" y="3517391"/>
              <a:ext cx="8932164" cy="56997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007" y="3822191"/>
              <a:ext cx="2139696" cy="5699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42516" y="4151376"/>
              <a:ext cx="2788920" cy="56997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290059" y="4151376"/>
              <a:ext cx="2673095" cy="56997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8447" y="4670645"/>
              <a:ext cx="1251568" cy="2006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67027" y="4515611"/>
              <a:ext cx="6419088" cy="56997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4007" y="4820411"/>
              <a:ext cx="8791956" cy="56997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007" y="5125211"/>
              <a:ext cx="7039356" cy="56997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42516" y="5530596"/>
              <a:ext cx="3028187" cy="56997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29328" y="5530596"/>
              <a:ext cx="2735579" cy="56997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4007" y="5914644"/>
              <a:ext cx="4962144" cy="569976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210413" y="502259"/>
            <a:ext cx="8664575" cy="580644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912620">
              <a:lnSpc>
                <a:spcPct val="100000"/>
              </a:lnSpc>
              <a:spcBef>
                <a:spcPts val="850"/>
              </a:spcBef>
            </a:pPr>
            <a:r>
              <a:rPr sz="2000" b="1" spc="-55" dirty="0">
                <a:latin typeface="Times New Roman"/>
                <a:cs typeface="Times New Roman"/>
              </a:rPr>
              <a:t>МОДУЛЬ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1.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Культура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исследования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проектирования</a:t>
            </a:r>
            <a:endParaRPr sz="2000">
              <a:latin typeface="Times New Roman"/>
              <a:cs typeface="Times New Roman"/>
            </a:endParaRPr>
          </a:p>
          <a:p>
            <a:pPr marL="1912620" marR="5080">
              <a:lnSpc>
                <a:spcPct val="100000"/>
              </a:lnSpc>
              <a:spcBef>
                <a:spcPts val="750"/>
              </a:spcBef>
            </a:pPr>
            <a:r>
              <a:rPr sz="2000" spc="-15" dirty="0">
                <a:latin typeface="Times New Roman"/>
                <a:cs typeface="Times New Roman"/>
              </a:rPr>
              <a:t>Знакомство </a:t>
            </a:r>
            <a:r>
              <a:rPr sz="2000" dirty="0">
                <a:latin typeface="Times New Roman"/>
                <a:cs typeface="Times New Roman"/>
              </a:rPr>
              <a:t>с современными </a:t>
            </a:r>
            <a:r>
              <a:rPr sz="2000" spc="-15" dirty="0">
                <a:latin typeface="Times New Roman"/>
                <a:cs typeface="Times New Roman"/>
              </a:rPr>
              <a:t>научными </a:t>
            </a:r>
            <a:r>
              <a:rPr sz="2000" spc="-5" dirty="0">
                <a:latin typeface="Times New Roman"/>
                <a:cs typeface="Times New Roman"/>
              </a:rPr>
              <a:t>представлениями </a:t>
            </a:r>
            <a:r>
              <a:rPr sz="2000" dirty="0">
                <a:latin typeface="Times New Roman"/>
                <a:cs typeface="Times New Roman"/>
              </a:rPr>
              <a:t>о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нормах </a:t>
            </a:r>
            <a:r>
              <a:rPr sz="2000" dirty="0">
                <a:latin typeface="Times New Roman"/>
                <a:cs typeface="Times New Roman"/>
              </a:rPr>
              <a:t>проектной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исследовательской</a:t>
            </a:r>
            <a:r>
              <a:rPr sz="2000" dirty="0">
                <a:latin typeface="Times New Roman"/>
                <a:cs typeface="Times New Roman"/>
              </a:rPr>
              <a:t> деятельности,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также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анализ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уже</a:t>
            </a:r>
            <a:r>
              <a:rPr sz="2000" dirty="0">
                <a:latin typeface="Times New Roman"/>
                <a:cs typeface="Times New Roman"/>
              </a:rPr>
              <a:t> реализованных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проектов.</a:t>
            </a:r>
            <a:endParaRPr sz="2000">
              <a:latin typeface="Times New Roman"/>
              <a:cs typeface="Times New Roman"/>
            </a:endParaRPr>
          </a:p>
          <a:p>
            <a:pPr marL="1912620">
              <a:lnSpc>
                <a:spcPct val="100000"/>
              </a:lnSpc>
              <a:spcBef>
                <a:spcPts val="1885"/>
              </a:spcBef>
            </a:pPr>
            <a:r>
              <a:rPr sz="2000" b="1" spc="-55" dirty="0">
                <a:latin typeface="Times New Roman"/>
                <a:cs typeface="Times New Roman"/>
              </a:rPr>
              <a:t>МОДУЛЬ </a:t>
            </a:r>
            <a:r>
              <a:rPr sz="2000" b="1" dirty="0">
                <a:latin typeface="Times New Roman"/>
                <a:cs typeface="Times New Roman"/>
              </a:rPr>
              <a:t>2.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Самоопределение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000" dirty="0">
                <a:latin typeface="Times New Roman"/>
                <a:cs typeface="Times New Roman"/>
              </a:rPr>
              <a:t>Самостоятельная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работа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обучающихся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ключевыми</a:t>
            </a:r>
            <a:r>
              <a:rPr sz="2000" spc="-5" dirty="0">
                <a:latin typeface="Times New Roman"/>
                <a:cs typeface="Times New Roman"/>
              </a:rPr>
              <a:t> элементами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проекта.</a:t>
            </a:r>
            <a:endParaRPr sz="2000">
              <a:latin typeface="Times New Roman"/>
              <a:cs typeface="Times New Roman"/>
            </a:endParaRPr>
          </a:p>
          <a:p>
            <a:pPr marL="1912620">
              <a:lnSpc>
                <a:spcPct val="100000"/>
              </a:lnSpc>
              <a:spcBef>
                <a:spcPts val="755"/>
              </a:spcBef>
            </a:pPr>
            <a:r>
              <a:rPr sz="2000" b="1" spc="-55" dirty="0">
                <a:latin typeface="Times New Roman"/>
                <a:cs typeface="Times New Roman"/>
              </a:rPr>
              <a:t>МОДУЛЬ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3.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Замысел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проекта</a:t>
            </a:r>
            <a:endParaRPr sz="2000">
              <a:latin typeface="Times New Roman"/>
              <a:cs typeface="Times New Roman"/>
            </a:endParaRPr>
          </a:p>
          <a:p>
            <a:pPr marL="12700" marR="113664">
              <a:lnSpc>
                <a:spcPct val="100000"/>
              </a:lnSpc>
              <a:spcBef>
                <a:spcPts val="145"/>
              </a:spcBef>
            </a:pPr>
            <a:r>
              <a:rPr sz="2000" spc="-15" dirty="0">
                <a:latin typeface="Times New Roman"/>
                <a:cs typeface="Times New Roman"/>
              </a:rPr>
              <a:t>Знакомство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5" dirty="0">
                <a:latin typeface="Times New Roman"/>
                <a:cs typeface="Times New Roman"/>
              </a:rPr>
              <a:t>основными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принципами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выдвижения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формулировки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цели </a:t>
            </a:r>
            <a:r>
              <a:rPr sz="2000" dirty="0">
                <a:latin typeface="Times New Roman"/>
                <a:cs typeface="Times New Roman"/>
              </a:rPr>
              <a:t> проекта; с </a:t>
            </a:r>
            <a:r>
              <a:rPr sz="2000" spc="5" dirty="0">
                <a:latin typeface="Times New Roman"/>
                <a:cs typeface="Times New Roman"/>
              </a:rPr>
              <a:t>основными </a:t>
            </a:r>
            <a:r>
              <a:rPr sz="2000" spc="-20" dirty="0">
                <a:latin typeface="Times New Roman"/>
                <a:cs typeface="Times New Roman"/>
              </a:rPr>
              <a:t>подходами </a:t>
            </a:r>
            <a:r>
              <a:rPr sz="2000" dirty="0">
                <a:latin typeface="Times New Roman"/>
                <a:cs typeface="Times New Roman"/>
              </a:rPr>
              <a:t>к </a:t>
            </a:r>
            <a:r>
              <a:rPr sz="2000" spc="-15" dirty="0">
                <a:latin typeface="Times New Roman"/>
                <a:cs typeface="Times New Roman"/>
              </a:rPr>
              <a:t>формулировкам задач;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15" dirty="0">
                <a:latin typeface="Times New Roman"/>
                <a:cs typeface="Times New Roman"/>
              </a:rPr>
              <a:t>расчётом бюджета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под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проект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40" dirty="0">
                <a:latin typeface="Times New Roman"/>
                <a:cs typeface="Times New Roman"/>
              </a:rPr>
              <a:t>т.д.</a:t>
            </a:r>
            <a:endParaRPr sz="2000">
              <a:latin typeface="Times New Roman"/>
              <a:cs typeface="Times New Roman"/>
            </a:endParaRPr>
          </a:p>
          <a:p>
            <a:pPr marL="1791335">
              <a:lnSpc>
                <a:spcPct val="100000"/>
              </a:lnSpc>
              <a:spcBef>
                <a:spcPts val="190"/>
              </a:spcBef>
            </a:pPr>
            <a:r>
              <a:rPr sz="2000" b="1" spc="-55" dirty="0">
                <a:latin typeface="Times New Roman"/>
                <a:cs typeface="Times New Roman"/>
              </a:rPr>
              <a:t>МОДУЛЬ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4.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Times New Roman"/>
                <a:cs typeface="Times New Roman"/>
              </a:rPr>
              <a:t>Условия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реализации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проекта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000" spc="-15" dirty="0">
                <a:latin typeface="Times New Roman"/>
                <a:cs typeface="Times New Roman"/>
              </a:rPr>
              <a:t>Знакомство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подходами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реализации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проекта,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процессом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поиска</a:t>
            </a:r>
            <a:endParaRPr sz="2000">
              <a:latin typeface="Times New Roman"/>
              <a:cs typeface="Times New Roman"/>
            </a:endParaRPr>
          </a:p>
          <a:p>
            <a:pPr marL="12700" marR="260350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latin typeface="Times New Roman"/>
                <a:cs typeface="Times New Roman"/>
              </a:rPr>
              <a:t>источников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финансирования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проектов.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Организация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работы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над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реализацией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проекта: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подбор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участников,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подбор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экспертной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группы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40" dirty="0">
                <a:latin typeface="Times New Roman"/>
                <a:cs typeface="Times New Roman"/>
              </a:rPr>
              <a:t>т.д.</a:t>
            </a:r>
            <a:endParaRPr sz="2000">
              <a:latin typeface="Times New Roman"/>
              <a:cs typeface="Times New Roman"/>
            </a:endParaRPr>
          </a:p>
          <a:p>
            <a:pPr marL="1791335">
              <a:lnSpc>
                <a:spcPct val="100000"/>
              </a:lnSpc>
              <a:spcBef>
                <a:spcPts val="795"/>
              </a:spcBef>
            </a:pPr>
            <a:r>
              <a:rPr sz="2000" b="1" spc="-55" dirty="0">
                <a:latin typeface="Times New Roman"/>
                <a:cs typeface="Times New Roman"/>
              </a:rPr>
              <a:t>МОДУЛЬ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5.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Трудности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реализации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проекта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000" spc="-5" dirty="0">
                <a:latin typeface="Times New Roman"/>
                <a:cs typeface="Times New Roman"/>
              </a:rPr>
              <a:t>Риски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проекта.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Жизненный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цикл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проекта.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0303" y="136022"/>
            <a:ext cx="3290542" cy="4126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4003" y="29667"/>
            <a:ext cx="3291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1F5F"/>
                </a:solidFill>
              </a:rPr>
              <a:t>СТРУКТУРА</a:t>
            </a:r>
            <a:r>
              <a:rPr sz="3600" spc="-60" dirty="0">
                <a:solidFill>
                  <a:srgbClr val="001F5F"/>
                </a:solidFill>
              </a:rPr>
              <a:t> </a:t>
            </a:r>
            <a:r>
              <a:rPr sz="3600" spc="-5" dirty="0">
                <a:solidFill>
                  <a:srgbClr val="001F5F"/>
                </a:solidFill>
              </a:rPr>
              <a:t>КУРСА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36028" y="164371"/>
            <a:ext cx="8649335" cy="5137785"/>
            <a:chOff x="36028" y="164371"/>
            <a:chExt cx="8649335" cy="51377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28" y="164371"/>
              <a:ext cx="2233755" cy="29448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39" y="323088"/>
              <a:ext cx="1744980" cy="24292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2912" y="534923"/>
              <a:ext cx="1644395" cy="5699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65931" y="534923"/>
              <a:ext cx="5061204" cy="5699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62912" y="839723"/>
              <a:ext cx="5632703" cy="5699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62912" y="1150619"/>
              <a:ext cx="1342643" cy="569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64180" y="1150619"/>
              <a:ext cx="5428488" cy="5699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2912" y="1455419"/>
              <a:ext cx="6644640" cy="5699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62912" y="1760219"/>
              <a:ext cx="1705356" cy="5699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62912" y="2089403"/>
              <a:ext cx="1289303" cy="5699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10840" y="2089403"/>
              <a:ext cx="509015" cy="5699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37915" y="2089403"/>
              <a:ext cx="469392" cy="5699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65931" y="2089403"/>
              <a:ext cx="466343" cy="5699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90899" y="2089403"/>
              <a:ext cx="5294376" cy="5699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62912" y="2394203"/>
              <a:ext cx="1271015" cy="5699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007" y="2779775"/>
              <a:ext cx="4567428" cy="56997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90060" y="2779775"/>
              <a:ext cx="2090927" cy="5699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39611" y="2779775"/>
              <a:ext cx="2011680" cy="56997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007" y="3084575"/>
              <a:ext cx="4215384" cy="56997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38016" y="3084575"/>
              <a:ext cx="1449324" cy="5699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62912" y="3433572"/>
              <a:ext cx="5378195" cy="56997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007" y="3777996"/>
              <a:ext cx="6812280" cy="56997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4007" y="4082796"/>
              <a:ext cx="3014472" cy="56997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37103" y="4082796"/>
              <a:ext cx="5257800" cy="56997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57527" y="4622292"/>
              <a:ext cx="6181344" cy="67970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10413" y="597153"/>
            <a:ext cx="8248015" cy="44932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12620" marR="88265">
              <a:lnSpc>
                <a:spcPct val="100499"/>
              </a:lnSpc>
              <a:spcBef>
                <a:spcPts val="90"/>
              </a:spcBef>
            </a:pPr>
            <a:r>
              <a:rPr sz="2000" b="1" spc="-55" dirty="0">
                <a:latin typeface="Times New Roman"/>
                <a:cs typeface="Times New Roman"/>
              </a:rPr>
              <a:t>МОДУЛЬ </a:t>
            </a:r>
            <a:r>
              <a:rPr sz="2000" b="1" dirty="0">
                <a:latin typeface="Times New Roman"/>
                <a:cs typeface="Times New Roman"/>
              </a:rPr>
              <a:t>6. Предварительная защита и </a:t>
            </a:r>
            <a:r>
              <a:rPr sz="2000" b="1" spc="-10" dirty="0">
                <a:latin typeface="Times New Roman"/>
                <a:cs typeface="Times New Roman"/>
              </a:rPr>
              <a:t>экспертная </a:t>
            </a:r>
            <a:r>
              <a:rPr sz="2000" b="1" spc="-5" dirty="0">
                <a:latin typeface="Times New Roman"/>
                <a:cs typeface="Times New Roman"/>
              </a:rPr>
              <a:t> оценка</a:t>
            </a:r>
            <a:r>
              <a:rPr sz="2000" b="1" spc="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проектных</a:t>
            </a:r>
            <a:r>
              <a:rPr sz="2000" b="1" spc="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исследовательских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работ 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Позиция </a:t>
            </a:r>
            <a:r>
              <a:rPr sz="2000" spc="-10" dirty="0">
                <a:latin typeface="Times New Roman"/>
                <a:cs typeface="Times New Roman"/>
              </a:rPr>
              <a:t>эксперта. </a:t>
            </a:r>
            <a:r>
              <a:rPr sz="2000" spc="-5" dirty="0">
                <a:latin typeface="Times New Roman"/>
                <a:cs typeface="Times New Roman"/>
              </a:rPr>
              <a:t>Предварительная </a:t>
            </a:r>
            <a:r>
              <a:rPr sz="2000" spc="5" dirty="0">
                <a:latin typeface="Times New Roman"/>
                <a:cs typeface="Times New Roman"/>
              </a:rPr>
              <a:t>защита </a:t>
            </a:r>
            <a:r>
              <a:rPr sz="2000" spc="-5" dirty="0">
                <a:latin typeface="Times New Roman"/>
                <a:cs typeface="Times New Roman"/>
              </a:rPr>
              <a:t>проектов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исследовательских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работ, </a:t>
            </a:r>
            <a:r>
              <a:rPr sz="2000" spc="-20" dirty="0">
                <a:latin typeface="Times New Roman"/>
                <a:cs typeface="Times New Roman"/>
              </a:rPr>
              <a:t>подготовка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 </a:t>
            </a:r>
            <a:r>
              <a:rPr sz="2000" spc="-5" dirty="0">
                <a:latin typeface="Times New Roman"/>
                <a:cs typeface="Times New Roman"/>
              </a:rPr>
              <a:t>взаимодействию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экспертами.</a:t>
            </a:r>
            <a:endParaRPr sz="2000">
              <a:latin typeface="Times New Roman"/>
              <a:cs typeface="Times New Roman"/>
            </a:endParaRPr>
          </a:p>
          <a:p>
            <a:pPr marL="1912620" marR="5080">
              <a:lnSpc>
                <a:spcPct val="100000"/>
              </a:lnSpc>
              <a:spcBef>
                <a:spcPts val="195"/>
              </a:spcBef>
            </a:pPr>
            <a:r>
              <a:rPr sz="2000" b="1" spc="-55" dirty="0">
                <a:latin typeface="Times New Roman"/>
                <a:cs typeface="Times New Roman"/>
              </a:rPr>
              <a:t>МОДУЛЬ </a:t>
            </a:r>
            <a:r>
              <a:rPr sz="2000" b="1" dirty="0">
                <a:latin typeface="Times New Roman"/>
                <a:cs typeface="Times New Roman"/>
              </a:rPr>
              <a:t>7. </a:t>
            </a:r>
            <a:r>
              <a:rPr sz="2000" b="1" spc="-5" dirty="0">
                <a:latin typeface="Times New Roman"/>
                <a:cs typeface="Times New Roman"/>
              </a:rPr>
              <a:t>Дополнительные </a:t>
            </a:r>
            <a:r>
              <a:rPr sz="2000" b="1" spc="-15" dirty="0">
                <a:latin typeface="Times New Roman"/>
                <a:cs typeface="Times New Roman"/>
              </a:rPr>
              <a:t>возможности </a:t>
            </a:r>
            <a:r>
              <a:rPr sz="2000" b="1" spc="-5" dirty="0">
                <a:latin typeface="Times New Roman"/>
                <a:cs typeface="Times New Roman"/>
              </a:rPr>
              <a:t>улучшения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проекта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000" spc="5" dirty="0">
                <a:latin typeface="Times New Roman"/>
                <a:cs typeface="Times New Roman"/>
              </a:rPr>
              <a:t>Опросы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как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эффективный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инструмент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проектирования.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Возможности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социальных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сетей. Сетевые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формы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проектов.</a:t>
            </a:r>
            <a:endParaRPr sz="2000">
              <a:latin typeface="Times New Roman"/>
              <a:cs typeface="Times New Roman"/>
            </a:endParaRPr>
          </a:p>
          <a:p>
            <a:pPr marL="1912620">
              <a:lnSpc>
                <a:spcPct val="100000"/>
              </a:lnSpc>
              <a:spcBef>
                <a:spcPts val="345"/>
              </a:spcBef>
            </a:pPr>
            <a:r>
              <a:rPr sz="2000" b="1" spc="-55" dirty="0">
                <a:latin typeface="Times New Roman"/>
                <a:cs typeface="Times New Roman"/>
              </a:rPr>
              <a:t>МОДУЛЬ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8.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Презентация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 защита </a:t>
            </a:r>
            <a:r>
              <a:rPr sz="2000" b="1" spc="-5" dirty="0">
                <a:latin typeface="Times New Roman"/>
                <a:cs typeface="Times New Roman"/>
              </a:rPr>
              <a:t>проекта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000" spc="-10" dirty="0">
                <a:latin typeface="Times New Roman"/>
                <a:cs typeface="Times New Roman"/>
              </a:rPr>
              <a:t>Итоговая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презентация,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публичная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защита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индивидуальных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проектов/исследований, </a:t>
            </a:r>
            <a:r>
              <a:rPr sz="2000" spc="-15" dirty="0">
                <a:latin typeface="Times New Roman"/>
                <a:cs typeface="Times New Roman"/>
              </a:rPr>
              <a:t>рекомендации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 её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подготовке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проведению.</a:t>
            </a:r>
            <a:endParaRPr sz="2000">
              <a:latin typeface="Times New Roman"/>
              <a:cs typeface="Times New Roman"/>
            </a:endParaRPr>
          </a:p>
          <a:p>
            <a:pPr marL="603885" algn="ctr">
              <a:lnSpc>
                <a:spcPct val="100000"/>
              </a:lnSpc>
              <a:spcBef>
                <a:spcPts val="1955"/>
              </a:spcBef>
            </a:pPr>
            <a:r>
              <a:rPr sz="2400" b="1" spc="-20" dirty="0">
                <a:latin typeface="Times New Roman"/>
                <a:cs typeface="Times New Roman"/>
              </a:rPr>
              <a:t>Курс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рассчитан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на </a:t>
            </a:r>
            <a:r>
              <a:rPr sz="2400" b="1" dirty="0">
                <a:latin typeface="Times New Roman"/>
                <a:cs typeface="Times New Roman"/>
              </a:rPr>
              <a:t>70 ч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за 2 </a:t>
            </a:r>
            <a:r>
              <a:rPr sz="2400" b="1" spc="-35" dirty="0">
                <a:latin typeface="Times New Roman"/>
                <a:cs typeface="Times New Roman"/>
              </a:rPr>
              <a:t>года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обучения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027" y="113654"/>
            <a:ext cx="7712964" cy="4137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9526" y="18414"/>
            <a:ext cx="77343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1F5F"/>
                </a:solidFill>
              </a:rPr>
              <a:t>КУЛЬТУРА</a:t>
            </a:r>
            <a:r>
              <a:rPr spc="-1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ИССЛЕДОВАНИЯ И</a:t>
            </a:r>
            <a:r>
              <a:rPr spc="-1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ПРОЕКТИРОВАНИЯ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377952"/>
            <a:ext cx="9144000" cy="6480175"/>
            <a:chOff x="0" y="377952"/>
            <a:chExt cx="9144000" cy="64801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7952"/>
              <a:ext cx="2229612" cy="30175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39" y="573023"/>
              <a:ext cx="1744980" cy="24292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5272" y="377952"/>
              <a:ext cx="4951476" cy="19796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0344" y="573023"/>
              <a:ext cx="4363211" cy="13914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5272" y="1854707"/>
              <a:ext cx="4617720" cy="28453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90344" y="2049779"/>
              <a:ext cx="4029455" cy="22570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32020" y="4099560"/>
              <a:ext cx="4411980" cy="27584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27091" y="4294631"/>
              <a:ext cx="4085844" cy="25633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40" y="4308348"/>
              <a:ext cx="5204460" cy="18547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0311" y="4503419"/>
              <a:ext cx="4616196" cy="12664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3654"/>
            <a:ext cx="8318500" cy="6102985"/>
            <a:chOff x="0" y="113654"/>
            <a:chExt cx="8318500" cy="6102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5027" y="113654"/>
              <a:ext cx="7712964" cy="4137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7952"/>
              <a:ext cx="2229612" cy="30175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39" y="573024"/>
              <a:ext cx="1744980" cy="24292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0532" y="1427987"/>
              <a:ext cx="4998720" cy="47884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5604" y="1623059"/>
              <a:ext cx="4410456" cy="42001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0339" y="519684"/>
              <a:ext cx="3403091" cy="6797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78379" y="885444"/>
              <a:ext cx="4285488" cy="6797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36264" y="1251203"/>
              <a:ext cx="1491996" cy="67970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79526" y="0"/>
            <a:ext cx="7734300" cy="1818639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pc="-5" dirty="0">
                <a:solidFill>
                  <a:srgbClr val="001F5F"/>
                </a:solidFill>
              </a:rPr>
              <a:t>КУЛЬТУРА</a:t>
            </a:r>
            <a:r>
              <a:rPr spc="-1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ИССЛЕДОВАНИЯ И</a:t>
            </a:r>
            <a:r>
              <a:rPr spc="-1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ПРОЕКТИРОВАНИЯ</a:t>
            </a:r>
          </a:p>
          <a:p>
            <a:pPr marL="1888489" marR="2033270" indent="-635" algn="ctr">
              <a:lnSpc>
                <a:spcPct val="100000"/>
              </a:lnSpc>
              <a:spcBef>
                <a:spcPts val="705"/>
              </a:spcBef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пособии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приводятся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исторические</a:t>
            </a:r>
            <a:r>
              <a:rPr sz="24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4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современные </a:t>
            </a:r>
            <a:r>
              <a:rPr sz="2400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проекты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3749038"/>
            <a:ext cx="9144000" cy="3108960"/>
            <a:chOff x="0" y="3749038"/>
            <a:chExt cx="9144000" cy="3108960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79976" y="3749038"/>
              <a:ext cx="4764024" cy="30068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75047" y="3944111"/>
              <a:ext cx="4363211" cy="24185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3749038"/>
              <a:ext cx="4876800" cy="31089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719" y="3944111"/>
              <a:ext cx="4437888" cy="25709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3563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Постановление  педагогического совета 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736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Учителям-предметникам изучить нормативно-правовую базу , методические материалы по организации и ведении курса «Индивидуальный проект» на уровне СОО (отв. рук. М/О).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защиту итоговых проектов учащихся 11 классов 4, 5 апреля 2022 года (отв. зам. </a:t>
            </a: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УВР Герасименко Т.И.).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комиссию по оценке индивидуальных проектов и утвердить приказом по школе (отв. зам. Директора по УВР Герасименко Т.И.).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Учителям-предметникам подготовить темы возможных индивидуальных проектов по предмету и сдать рук. М/О до 15 мая 2022 года.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Руководителям М/О создать базу данных тем индивидуальных проектов и сдать зам. директора по УВР до 20 мая 2022 года</a:t>
            </a: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363415"/>
            <a:ext cx="769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«Индивидуальный проект </a:t>
            </a:r>
            <a:r>
              <a:rPr lang="ru-RU" sz="4000" b="1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обязательный курс на уровне среднего общего образования» 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ТИ\Desktop\картинкка.jpg"/>
          <p:cNvPicPr>
            <a:picLocks noChangeAspect="1" noChangeArrowheads="1"/>
          </p:cNvPicPr>
          <p:nvPr/>
        </p:nvPicPr>
        <p:blipFill rotWithShape="1">
          <a:blip r:embed="rId2"/>
          <a:srcRect l="48000" t="20800"/>
          <a:stretch/>
        </p:blipFill>
        <p:spPr bwMode="auto">
          <a:xfrm>
            <a:off x="5257800" y="3020556"/>
            <a:ext cx="3581400" cy="3409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458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0469" y="228600"/>
            <a:ext cx="8305800" cy="238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НОРМАТИВНАЯ</a:t>
            </a:r>
            <a:r>
              <a:rPr kumimoji="0" lang="ru-RU" sz="2000" b="1" i="0" u="none" strike="noStrike" kern="0" cap="none" spc="-1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БАЗА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10" dirty="0">
                <a:latin typeface="Times New Roman"/>
                <a:cs typeface="Times New Roman"/>
              </a:rPr>
              <a:t>Введение</a:t>
            </a:r>
            <a:r>
              <a:rPr lang="ru-RU" sz="2000" spc="15" dirty="0">
                <a:latin typeface="Times New Roman"/>
                <a:cs typeface="Times New Roman"/>
              </a:rPr>
              <a:t> </a:t>
            </a:r>
            <a:r>
              <a:rPr lang="ru-RU" sz="2000" spc="15" dirty="0" smtClean="0">
                <a:latin typeface="Times New Roman"/>
                <a:cs typeface="Times New Roman"/>
              </a:rPr>
              <a:t>курса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«Индивидуальный</a:t>
            </a:r>
            <a:r>
              <a:rPr lang="ru-RU" sz="2000" spc="15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проект»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2000" spc="-10" dirty="0">
                <a:latin typeface="Times New Roman"/>
                <a:cs typeface="Times New Roman"/>
              </a:rPr>
              <a:t>регламентируется:</a:t>
            </a:r>
            <a:endParaRPr lang="ru-RU"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lang="ru-RU" sz="2000" b="1" spc="-5" dirty="0">
                <a:latin typeface="Times New Roman"/>
                <a:cs typeface="Times New Roman"/>
              </a:rPr>
              <a:t>Федеральным</a:t>
            </a:r>
            <a:r>
              <a:rPr lang="ru-RU" sz="2000" b="1" spc="30" dirty="0">
                <a:latin typeface="Times New Roman"/>
                <a:cs typeface="Times New Roman"/>
              </a:rPr>
              <a:t> </a:t>
            </a:r>
            <a:r>
              <a:rPr lang="ru-RU" sz="2000" b="1" spc="-25" dirty="0">
                <a:latin typeface="Times New Roman"/>
                <a:cs typeface="Times New Roman"/>
              </a:rPr>
              <a:t>Государственным</a:t>
            </a:r>
            <a:r>
              <a:rPr lang="ru-RU" sz="2000" b="1" spc="10" dirty="0">
                <a:latin typeface="Times New Roman"/>
                <a:cs typeface="Times New Roman"/>
              </a:rPr>
              <a:t> </a:t>
            </a:r>
            <a:r>
              <a:rPr lang="ru-RU" sz="2000" b="1" spc="-10" dirty="0">
                <a:latin typeface="Times New Roman"/>
                <a:cs typeface="Times New Roman"/>
              </a:rPr>
              <a:t>Образовательным</a:t>
            </a:r>
            <a:r>
              <a:rPr lang="ru-RU" sz="2000" b="1" spc="45" dirty="0">
                <a:latin typeface="Times New Roman"/>
                <a:cs typeface="Times New Roman"/>
              </a:rPr>
              <a:t> </a:t>
            </a:r>
            <a:r>
              <a:rPr lang="ru-RU" sz="2000" b="1" spc="-15" dirty="0" smtClean="0">
                <a:latin typeface="Times New Roman"/>
                <a:cs typeface="Times New Roman"/>
              </a:rPr>
              <a:t>Стандартом СОО</a:t>
            </a:r>
            <a:endParaRPr lang="ru-RU" sz="2000" b="1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lang="ru-RU" sz="2000" b="1" spc="-5" dirty="0">
                <a:latin typeface="Times New Roman"/>
                <a:cs typeface="Times New Roman"/>
              </a:rPr>
              <a:t>Примерной</a:t>
            </a:r>
            <a:r>
              <a:rPr lang="ru-RU" sz="2000" b="1" spc="15" dirty="0">
                <a:latin typeface="Times New Roman"/>
                <a:cs typeface="Times New Roman"/>
              </a:rPr>
              <a:t> </a:t>
            </a:r>
            <a:r>
              <a:rPr lang="ru-RU" sz="2000" b="1" spc="-5" dirty="0">
                <a:latin typeface="Times New Roman"/>
                <a:cs typeface="Times New Roman"/>
              </a:rPr>
              <a:t>Основной</a:t>
            </a:r>
            <a:r>
              <a:rPr lang="ru-RU" sz="2000" b="1" spc="20" dirty="0">
                <a:latin typeface="Times New Roman"/>
                <a:cs typeface="Times New Roman"/>
              </a:rPr>
              <a:t> </a:t>
            </a:r>
            <a:r>
              <a:rPr lang="ru-RU" sz="2000" b="1" spc="-10" dirty="0">
                <a:latin typeface="Times New Roman"/>
                <a:cs typeface="Times New Roman"/>
              </a:rPr>
              <a:t>Образовательной</a:t>
            </a:r>
            <a:r>
              <a:rPr lang="ru-RU" sz="2000" b="1" spc="40" dirty="0">
                <a:latin typeface="Times New Roman"/>
                <a:cs typeface="Times New Roman"/>
              </a:rPr>
              <a:t> </a:t>
            </a:r>
            <a:r>
              <a:rPr lang="ru-RU" sz="2000" b="1" spc="-5" dirty="0">
                <a:latin typeface="Times New Roman"/>
                <a:cs typeface="Times New Roman"/>
              </a:rPr>
              <a:t>Программой</a:t>
            </a:r>
            <a:r>
              <a:rPr lang="ru-RU" sz="2000" b="1" spc="15" dirty="0">
                <a:latin typeface="Times New Roman"/>
                <a:cs typeface="Times New Roman"/>
              </a:rPr>
              <a:t> </a:t>
            </a:r>
            <a:r>
              <a:rPr lang="ru-RU" sz="2000" b="1" dirty="0">
                <a:latin typeface="Times New Roman"/>
                <a:cs typeface="Times New Roman"/>
              </a:rPr>
              <a:t>для</a:t>
            </a:r>
            <a:r>
              <a:rPr lang="ru-RU" sz="2000" b="1" spc="-5" dirty="0">
                <a:latin typeface="Times New Roman"/>
                <a:cs typeface="Times New Roman"/>
              </a:rPr>
              <a:t> СОО</a:t>
            </a:r>
            <a:endParaRPr lang="ru-RU" sz="2000" b="1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lang="ru-RU" sz="2000" b="1" spc="-15" dirty="0">
                <a:latin typeface="Times New Roman"/>
                <a:cs typeface="Times New Roman"/>
              </a:rPr>
              <a:t>Локальным</a:t>
            </a:r>
            <a:r>
              <a:rPr lang="ru-RU" sz="2000" b="1" spc="5" dirty="0">
                <a:latin typeface="Times New Roman"/>
                <a:cs typeface="Times New Roman"/>
              </a:rPr>
              <a:t> </a:t>
            </a:r>
            <a:r>
              <a:rPr lang="ru-RU" sz="2000" b="1" spc="-20" dirty="0" smtClean="0">
                <a:latin typeface="Times New Roman"/>
                <a:cs typeface="Times New Roman"/>
              </a:rPr>
              <a:t>актом ОУ (Положение)</a:t>
            </a:r>
            <a:endParaRPr lang="ru-RU" sz="2000" dirty="0">
              <a:latin typeface="Times New Roman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1161" y="22098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tabLst>
                <a:tab pos="3556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1. Индивидуальный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проект в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ФГОС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СОО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5669" y="2743200"/>
            <a:ext cx="86106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II. «Требования к результатам освоения основной образовательной программы»: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п.11. «Индивидуальный проект представляет собой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особую форму организации деятельности обучающихся (учебное исследование или учебный проект), направленной на: удовлетворение индивидуальных запросов обучающихся; творческое развитие личности; формирование у обучающихся инициативности и познавательной активности; выработку навыка самостоятельной навигации в информационных системах и ресурсах, универсального умения ставить и решать задачи для разрешения возникающих проблем в процессе самоопределения, образования и в профессиональной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226889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0" y="3048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Индивидуальный проект в рамках ФГОС СОО</a:t>
            </a:r>
            <a:endParaRPr lang="ru-RU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697578"/>
            <a:ext cx="8534400" cy="624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II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«Требования к результатам освоения основной образовательной программы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»: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п.11. «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выполняется обучающимся самостоятельно под руководством учителя  по выбранной теме в рамках одного или нескольких изучаемых учебных предметов, курсов в любой избранной области деятельности: познавательной, практической, учебно-исследовательской, социальной, художественно-творческой, иной.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выполнения индивидуального проекта должны отражать: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коммуникативной, учебно-исследовательской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критического мышления;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 к инновационной, аналитической, творческой, интеллектуальной деятельности;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проектной деятельности, а также самостоятельного применения приобретенных знаний и способов действий при решении различных задач, используя знания одного или нескольких учебных предметов или предметных областей;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способность  постановки  цели  и  формулирования  гипотезы  исследования,  планирования работы,  отбора  и  интерпретации  необходимой  информации,  структурирования  аргументации результатов   исследования на основе собранных данных, презентации результатов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778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228600"/>
            <a:ext cx="8610600" cy="298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II. «Требования к результатам освоения основной образовательной программы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»:</a:t>
            </a:r>
          </a:p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11.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выполняется обучающимся в течение одного или двух 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учебного времени, специально отведенного учебным планом, и должен быть представлен в виде завершенного учебного исследования или разработанного проекта: информационного, творческого, социального, прикладного, инновационного, конструкторского, инженерного.»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п.18.3.1 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плане должно быть предусмотрено выполнение обучающимися индивидуального(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проекта(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).»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5000" y="2863720"/>
            <a:ext cx="577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tabLst>
                <a:tab pos="3556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2.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Индивидуальный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проект в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ООП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СОО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2400" y="3226257"/>
            <a:ext cx="8763000" cy="351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5" dirty="0" smtClean="0">
                <a:latin typeface="Times New Roman"/>
                <a:cs typeface="Times New Roman"/>
              </a:rPr>
              <a:t>Раздел</a:t>
            </a:r>
            <a:r>
              <a:rPr lang="ru-RU" b="1" spc="-15" dirty="0" smtClean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II </a:t>
            </a:r>
            <a:r>
              <a:rPr lang="ru-RU" b="1" spc="-10" dirty="0">
                <a:latin typeface="Times New Roman"/>
                <a:cs typeface="Times New Roman"/>
              </a:rPr>
              <a:t>«Содержательный</a:t>
            </a:r>
            <a:r>
              <a:rPr lang="ru-RU" b="1" dirty="0">
                <a:latin typeface="Times New Roman"/>
                <a:cs typeface="Times New Roman"/>
              </a:rPr>
              <a:t> </a:t>
            </a:r>
            <a:r>
              <a:rPr lang="ru-RU" b="1" spc="-5" dirty="0" smtClean="0">
                <a:latin typeface="Times New Roman"/>
                <a:cs typeface="Times New Roman"/>
              </a:rPr>
              <a:t>раздел» ООП СОО:</a:t>
            </a:r>
          </a:p>
          <a:p>
            <a:r>
              <a:rPr lang="ru-RU" b="1" spc="-5" dirty="0" smtClean="0">
                <a:latin typeface="Times New Roman"/>
                <a:cs typeface="Times New Roman"/>
              </a:rPr>
              <a:t>п.</a:t>
            </a:r>
            <a:r>
              <a:rPr lang="ru-RU" b="1" dirty="0" smtClean="0">
                <a:latin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.4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ru-RU" dirty="0">
                <a:latin typeface="Times New Roman" panose="02020603050405020304" pitchFamily="18" charset="0"/>
              </a:rPr>
              <a:t>Описание особенностей учебно-исследовательской и проектной деятельности </a:t>
            </a:r>
            <a:r>
              <a:rPr lang="ru-RU" dirty="0" smtClean="0">
                <a:latin typeface="Times New Roman" panose="02020603050405020304" pitchFamily="18" charset="0"/>
              </a:rPr>
              <a:t>обучающихся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12700" marR="5080">
              <a:lnSpc>
                <a:spcPct val="100000"/>
              </a:lnSpc>
              <a:spcBef>
                <a:spcPts val="720"/>
              </a:spcBef>
            </a:pP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ВЫВОД </a:t>
            </a:r>
            <a:r>
              <a:rPr lang="ru-RU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п.1.4.:</a:t>
            </a:r>
            <a:r>
              <a:rPr lang="ru-RU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ru-RU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</a:t>
            </a:r>
            <a:r>
              <a:rPr lang="ru-RU" b="1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ВНЕДРЕНИИ</a:t>
            </a:r>
            <a:r>
              <a:rPr lang="ru-RU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</a:t>
            </a:r>
            <a:r>
              <a:rPr lang="ru-RU" b="1" spc="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720"/>
              </a:spcBef>
            </a:pPr>
            <a:r>
              <a:rPr lang="ru-RU" spc="-5" dirty="0">
                <a:solidFill>
                  <a:srgbClr val="FF0000"/>
                </a:solidFill>
                <a:latin typeface="Times New Roman"/>
                <a:cs typeface="Times New Roman"/>
              </a:rPr>
              <a:t>Первый</a:t>
            </a:r>
            <a:r>
              <a:rPr lang="ru-RU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путь:</a:t>
            </a:r>
            <a:r>
              <a:rPr lang="ru-RU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формировать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темы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индивидуальных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проектов</a:t>
            </a:r>
            <a:r>
              <a:rPr lang="ru-RU" dirty="0">
                <a:latin typeface="Times New Roman"/>
                <a:cs typeface="Times New Roman"/>
              </a:rPr>
              <a:t> и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обеспечивать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15" dirty="0" err="1" smtClean="0">
                <a:latin typeface="Times New Roman"/>
                <a:cs typeface="Times New Roman"/>
              </a:rPr>
              <a:t>тьюторское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spc="-434" dirty="0" smtClean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сопровождение </a:t>
            </a:r>
            <a:r>
              <a:rPr lang="ru-RU" dirty="0">
                <a:latin typeface="Times New Roman"/>
                <a:cs typeface="Times New Roman"/>
              </a:rPr>
              <a:t>силами </a:t>
            </a:r>
            <a:r>
              <a:rPr lang="ru-RU" spc="-15" dirty="0">
                <a:latin typeface="Times New Roman"/>
                <a:cs typeface="Times New Roman"/>
              </a:rPr>
              <a:t>педагогов-предметников, </a:t>
            </a:r>
            <a:r>
              <a:rPr lang="ru-RU" dirty="0">
                <a:latin typeface="Times New Roman"/>
                <a:cs typeface="Times New Roman"/>
              </a:rPr>
              <a:t>а в </a:t>
            </a:r>
            <a:r>
              <a:rPr lang="ru-RU" spc="-10" dirty="0">
                <a:latin typeface="Times New Roman"/>
                <a:cs typeface="Times New Roman"/>
              </a:rPr>
              <a:t>качестве </a:t>
            </a:r>
            <a:r>
              <a:rPr lang="ru-RU" spc="5" dirty="0">
                <a:latin typeface="Times New Roman"/>
                <a:cs typeface="Times New Roman"/>
              </a:rPr>
              <a:t>ресурсов </a:t>
            </a:r>
            <a:r>
              <a:rPr lang="ru-RU" dirty="0">
                <a:latin typeface="Times New Roman"/>
                <a:cs typeface="Times New Roman"/>
              </a:rPr>
              <a:t>предоставлять 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оборудование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5" dirty="0">
                <a:latin typeface="Times New Roman"/>
                <a:cs typeface="Times New Roman"/>
              </a:rPr>
              <a:t> информационную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базу </a:t>
            </a:r>
            <a:r>
              <a:rPr lang="ru-RU" spc="-25" dirty="0">
                <a:latin typeface="Times New Roman"/>
                <a:cs typeface="Times New Roman"/>
              </a:rPr>
              <a:t>школы.</a:t>
            </a:r>
            <a:endParaRPr lang="ru-RU" dirty="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  <a:spcBef>
                <a:spcPts val="790"/>
              </a:spcBef>
            </a:pPr>
            <a:r>
              <a:rPr lang="ru-RU" spc="-5" dirty="0">
                <a:solidFill>
                  <a:srgbClr val="FF0000"/>
                </a:solidFill>
                <a:latin typeface="Times New Roman"/>
                <a:cs typeface="Times New Roman"/>
              </a:rPr>
              <a:t>Второй</a:t>
            </a:r>
            <a:r>
              <a:rPr lang="ru-RU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путь:</a:t>
            </a:r>
            <a:r>
              <a:rPr lang="ru-RU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организация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индивидуальных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проектов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учащихся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совместно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</a:t>
            </a:r>
          </a:p>
          <a:p>
            <a:pPr marL="19050" marR="144780">
              <a:lnSpc>
                <a:spcPct val="100000"/>
              </a:lnSpc>
            </a:pPr>
            <a:r>
              <a:rPr lang="ru-RU" dirty="0">
                <a:latin typeface="Times New Roman"/>
                <a:cs typeface="Times New Roman"/>
              </a:rPr>
              <a:t>социальными</a:t>
            </a:r>
            <a:r>
              <a:rPr lang="ru-RU" spc="2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партнерами: учреждениями</a:t>
            </a:r>
            <a:r>
              <a:rPr lang="ru-RU" spc="-2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профессионального образования,</a:t>
            </a:r>
            <a:r>
              <a:rPr lang="ru-RU" spc="10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научными </a:t>
            </a:r>
            <a:r>
              <a:rPr lang="ru-RU" spc="-434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организациями,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работодателями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общественными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организациями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921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800" y="228600"/>
            <a:ext cx="8686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п.1.5.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Описание основных направлений учебно-исследовательской и проектной деятельности обучающихся.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1.6.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учебно-исследовательской и проектной деятельности обучающихся в рамках урочной и внеурочной деятельности.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п.1.8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 инструментарий оценки успешности освоения и применения обучающимися универсальных учебных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проекта как формат оценки успешности освоения и применения обучающимися универсальных учебных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 должны быть представлены два элемента проектной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работы……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защите темы проекта (проектной идеи) с обучающимся должны быть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обсуждены…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защиты темы проекта должна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произойти…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защите реализации проекта обучающийся представляет свой реализованный проект по следующему (примерному)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работа должна быть обеспечена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к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процедуре оценки защиты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реализованного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проекта…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учебно-исследовательской работы как формат оценки успешности освоения и применения обучающимися универсальных учебных действий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проекты могут иметь следующие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направления..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исследовательским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проектам…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01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48" r="2044"/>
          <a:stretch/>
        </p:blipFill>
        <p:spPr>
          <a:xfrm>
            <a:off x="4191000" y="152400"/>
            <a:ext cx="4800600" cy="6324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" y="304800"/>
            <a:ext cx="419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ОРГАНИЗАЦИОННЫЙ РАЗДЕЛ ПРИМЕРНОЙ ОСНОВНОЙ ОБРАЗОВАТЕЛЬНОЙ ПРОГРАММЫ СРЕДНЕГО ОБЩЕГО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III.1. Примерный учебный план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799" y="1628239"/>
            <a:ext cx="382758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 учебном плане должно быть предусмотрено выполнение обучающимися индивидуального(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проекта(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выполняется обучающимся самостоятельно под руководством учителя (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тьютора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по выбранной теме в рамках одного или нескольких изучаемых учебных предметов, курсов в любой избранной области деятельности: познавательной, практической, учебно-исследовательской, социальной, художественно-творческой, иной. </a:t>
            </a: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выполняется обучающимся в течение одного года или двух лет в рамках учебного времени, специально отведенного учебным планом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(Примерная основная образовательная программа среднего общего образования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(протокол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 июня 2016 г. № 2/16-з) 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40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228600"/>
            <a:ext cx="8686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Индивидуальный проект-это обязательный учебный курс на уровне СОО.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Индивидуальный проект выполняется обучающимся в течение одного года или двух лет в рамках учебного времени, специально отведенного учебным планом. 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3.Индивидуальный проект выполняется обучающимся самостоятельно под руководством учителя (</a:t>
            </a: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тьютора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по выбранной теме в рамках одного или нескольких изучаемых учебных предметов, курсов в любой избранной области деятельности: познавательной, практической, учебно-исследовательской, социальной, художественно-творческой, иной.</a:t>
            </a: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ewtonCSanPin"/>
              </a:rPr>
              <a:t>3.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ewtonCSanPin"/>
              </a:rPr>
              <a:t>Индивидуальный проект должен отвечать интересам и образовательным потребностям каждого конкретного учащегося. Это означает, что школа должна предложить старшеклассникам широкий перечень тем проектов, обеспечить их </a:t>
            </a: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ewtonCSanPin"/>
              </a:rPr>
              <a:t>тьюторским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ewtonCSanPin"/>
              </a:rPr>
              <a:t> сопровождением и ресурсной базой. </a:t>
            </a:r>
            <a:endParaRPr lang="ru-RU" sz="1400" b="1" dirty="0">
              <a:solidFill>
                <a:srgbClr val="000000"/>
              </a:solidFill>
              <a:latin typeface="NewtonCSanPin"/>
              <a:ea typeface="Times New Roman" panose="02020603050405020304" pitchFamily="18" charset="0"/>
              <a:cs typeface="NewtonCSanPin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ewtonCSanPin"/>
              </a:rPr>
              <a:t>4. Школа может организовать преподавание курса силами учителей, а может привлечь социальных партнеров — организации профессионального и дополнительного образования, в том числе, институты, предприятия .</a:t>
            </a:r>
            <a:endParaRPr lang="ru-RU" sz="1400" b="1" dirty="0">
              <a:solidFill>
                <a:srgbClr val="000000"/>
              </a:solidFill>
              <a:latin typeface="NewtonCSanPin"/>
              <a:ea typeface="Times New Roman" panose="02020603050405020304" pitchFamily="18" charset="0"/>
              <a:cs typeface="NewtonCSanPin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ewtonCSanPin"/>
              </a:rPr>
              <a:t>5.Защита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ewtonCSanPin"/>
              </a:rPr>
              <a:t>проекта должна проходит в два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ewtonCSanPin"/>
              </a:rPr>
              <a:t>этапа: первый -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ewtonCSanPin"/>
              </a:rPr>
              <a:t>защитить</a:t>
            </a:r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ewtonCSanPin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ewtonCSanPin"/>
              </a:rPr>
              <a:t>тему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ewtonCSanPin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ewtonCSanPin"/>
              </a:rPr>
              <a:t>проекта</a:t>
            </a:r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ewtonCSanPin"/>
              </a:rPr>
              <a:t>,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ewtonCSanPin"/>
              </a:rPr>
              <a:t> второй-</a:t>
            </a:r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ewtonCSanPin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ewtonCSanPin"/>
              </a:rPr>
              <a:t>реализованный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ewtonCSanPin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ewtonCSanPin"/>
              </a:rPr>
              <a:t>проект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ewtonCSanPin"/>
              </a:rPr>
              <a:t>. </a:t>
            </a: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NewtonCSanPin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каждого выпускника школы в аттестате должна стоять оценка за индивидуальный проект и указана его тематика.</a:t>
            </a:r>
            <a:endParaRPr lang="ru-RU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419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1165</Words>
  <Application>Microsoft Office PowerPoint</Application>
  <PresentationFormat>Экран (4:3)</PresentationFormat>
  <Paragraphs>116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Office Theme</vt:lpstr>
      <vt:lpstr>Базис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СЕРИЯ «ПРОФИЛЬНАЯ ШКОЛА»</vt:lpstr>
      <vt:lpstr>СТРУКТУРА КУРСА</vt:lpstr>
      <vt:lpstr>СТРУКТУРА КУРСА</vt:lpstr>
      <vt:lpstr>КУЛЬТУРА ИССЛЕДОВАНИЯ И ПРОЕКТИРОВАНИЯ</vt:lpstr>
      <vt:lpstr>КУЛЬТУРА ИССЛЕДОВАНИЯ И ПРОЕКТИРОВАНИЯ В пособии приводятся  исторические и современные  проекты</vt:lpstr>
      <vt:lpstr>Постановление  педагогического совета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Литвинов Олег Андреевич</dc:creator>
  <cp:lastModifiedBy>ТИ</cp:lastModifiedBy>
  <cp:revision>45</cp:revision>
  <dcterms:created xsi:type="dcterms:W3CDTF">2022-02-17T09:55:26Z</dcterms:created>
  <dcterms:modified xsi:type="dcterms:W3CDTF">2022-02-28T11:01:53Z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2022-02-17T00:00:00Z</vt:filetime>
  </property>
</Properties>
</file>