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88" r:id="rId4"/>
    <p:sldId id="277" r:id="rId5"/>
    <p:sldId id="267" r:id="rId6"/>
    <p:sldId id="261" r:id="rId7"/>
    <p:sldId id="262" r:id="rId8"/>
    <p:sldId id="279" r:id="rId9"/>
    <p:sldId id="263" r:id="rId10"/>
    <p:sldId id="280" r:id="rId11"/>
    <p:sldId id="270" r:id="rId12"/>
    <p:sldId id="271" r:id="rId13"/>
    <p:sldId id="260" r:id="rId14"/>
    <p:sldId id="273" r:id="rId15"/>
    <p:sldId id="281" r:id="rId16"/>
    <p:sldId id="282" r:id="rId17"/>
    <p:sldId id="265" r:id="rId18"/>
    <p:sldId id="272" r:id="rId19"/>
    <p:sldId id="283" r:id="rId20"/>
    <p:sldId id="284" r:id="rId21"/>
    <p:sldId id="287" r:id="rId22"/>
    <p:sldId id="285" r:id="rId23"/>
    <p:sldId id="286" r:id="rId24"/>
    <p:sldId id="276" r:id="rId25"/>
    <p:sldId id="257" r:id="rId26"/>
    <p:sldId id="25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35974-500B-4088-ACC6-7702C5CC6A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E16436-9ADE-457C-8F69-460E8D6DE78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Подготовка</a:t>
          </a:r>
          <a:endParaRPr lang="ru-RU" b="1" dirty="0">
            <a:solidFill>
              <a:schemeClr val="bg1"/>
            </a:solidFill>
          </a:endParaRPr>
        </a:p>
      </dgm:t>
    </dgm:pt>
    <dgm:pt modelId="{0849EEED-6F25-4AA4-A07C-9E3E44331EFA}" type="parTrans" cxnId="{4517AF2E-C920-46C2-AA62-DFF0C1CB8A41}">
      <dgm:prSet/>
      <dgm:spPr/>
      <dgm:t>
        <a:bodyPr/>
        <a:lstStyle/>
        <a:p>
          <a:endParaRPr lang="ru-RU"/>
        </a:p>
      </dgm:t>
    </dgm:pt>
    <dgm:pt modelId="{EBFB5C76-74C4-4870-9F3A-1BEA9FA9FC62}" type="sibTrans" cxnId="{4517AF2E-C920-46C2-AA62-DFF0C1CB8A41}">
      <dgm:prSet/>
      <dgm:spPr/>
      <dgm:t>
        <a:bodyPr/>
        <a:lstStyle/>
        <a:p>
          <a:endParaRPr lang="ru-RU"/>
        </a:p>
      </dgm:t>
    </dgm:pt>
    <dgm:pt modelId="{80BD222A-E66F-450A-9C6B-0ADAEBA6705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Планирование</a:t>
          </a:r>
          <a:endParaRPr lang="ru-RU" b="1" dirty="0">
            <a:solidFill>
              <a:schemeClr val="bg1"/>
            </a:solidFill>
          </a:endParaRPr>
        </a:p>
      </dgm:t>
    </dgm:pt>
    <dgm:pt modelId="{C7B4FA74-2537-4C7B-8C1C-D3FE8360C0DB}" type="parTrans" cxnId="{B736F312-2457-40E3-99BB-CCBDFB7206C4}">
      <dgm:prSet/>
      <dgm:spPr/>
      <dgm:t>
        <a:bodyPr/>
        <a:lstStyle/>
        <a:p>
          <a:endParaRPr lang="ru-RU"/>
        </a:p>
      </dgm:t>
    </dgm:pt>
    <dgm:pt modelId="{54044BFD-2294-491D-AD57-1DD60DD9CA2B}" type="sibTrans" cxnId="{B736F312-2457-40E3-99BB-CCBDFB7206C4}">
      <dgm:prSet/>
      <dgm:spPr/>
      <dgm:t>
        <a:bodyPr/>
        <a:lstStyle/>
        <a:p>
          <a:endParaRPr lang="ru-RU"/>
        </a:p>
      </dgm:t>
    </dgm:pt>
    <dgm:pt modelId="{C3396EB4-044E-46BB-9E93-C5CC4E5C945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Процесс проектирования</a:t>
          </a:r>
          <a:endParaRPr lang="ru-RU" b="1" dirty="0">
            <a:solidFill>
              <a:schemeClr val="bg1"/>
            </a:solidFill>
          </a:endParaRPr>
        </a:p>
      </dgm:t>
    </dgm:pt>
    <dgm:pt modelId="{3CED36EC-0A4E-4450-B126-45018773EA0F}" type="parTrans" cxnId="{B9D92673-5CF6-4C36-9795-7EF5B2EF5C38}">
      <dgm:prSet/>
      <dgm:spPr/>
      <dgm:t>
        <a:bodyPr/>
        <a:lstStyle/>
        <a:p>
          <a:endParaRPr lang="ru-RU"/>
        </a:p>
      </dgm:t>
    </dgm:pt>
    <dgm:pt modelId="{9E1AC78B-1228-4150-8D38-8A0F30A25403}" type="sibTrans" cxnId="{B9D92673-5CF6-4C36-9795-7EF5B2EF5C38}">
      <dgm:prSet/>
      <dgm:spPr/>
      <dgm:t>
        <a:bodyPr/>
        <a:lstStyle/>
        <a:p>
          <a:endParaRPr lang="ru-RU"/>
        </a:p>
      </dgm:t>
    </dgm:pt>
    <dgm:pt modelId="{B8F8F9EA-DEA6-425A-99C5-8762174E00B3}">
      <dgm:prSet phldrT="[Текст]"/>
      <dgm:spPr/>
      <dgm:t>
        <a:bodyPr/>
        <a:lstStyle/>
        <a:p>
          <a:r>
            <a:rPr lang="ru-RU" b="1" dirty="0" smtClean="0">
              <a:effectLst/>
              <a:latin typeface="Palatino Linotype (Основной текст)"/>
            </a:rPr>
            <a:t>Результаты и выводы, оформление проекта</a:t>
          </a:r>
          <a:endParaRPr lang="ru-RU" b="1" dirty="0">
            <a:solidFill>
              <a:schemeClr val="bg1"/>
            </a:solidFill>
            <a:effectLst/>
            <a:latin typeface="Palatino Linotype (Основной текст)"/>
          </a:endParaRPr>
        </a:p>
      </dgm:t>
    </dgm:pt>
    <dgm:pt modelId="{36256906-5231-4D5F-AD0D-8BA82C2E415D}" type="parTrans" cxnId="{36DC3D78-542F-4857-9567-070F01AED839}">
      <dgm:prSet/>
      <dgm:spPr/>
      <dgm:t>
        <a:bodyPr/>
        <a:lstStyle/>
        <a:p>
          <a:endParaRPr lang="ru-RU"/>
        </a:p>
      </dgm:t>
    </dgm:pt>
    <dgm:pt modelId="{93DDF4A5-7BFA-44FA-AF26-A15DE47072AD}" type="sibTrans" cxnId="{36DC3D78-542F-4857-9567-070F01AED839}">
      <dgm:prSet/>
      <dgm:spPr/>
      <dgm:t>
        <a:bodyPr/>
        <a:lstStyle/>
        <a:p>
          <a:endParaRPr lang="ru-RU"/>
        </a:p>
      </dgm:t>
    </dgm:pt>
    <dgm:pt modelId="{0613C31B-FDFE-4E0C-AC13-B978F0E7CB5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Защита</a:t>
          </a:r>
          <a:endParaRPr lang="ru-RU" b="1" dirty="0">
            <a:solidFill>
              <a:schemeClr val="bg1"/>
            </a:solidFill>
          </a:endParaRPr>
        </a:p>
      </dgm:t>
    </dgm:pt>
    <dgm:pt modelId="{63844F48-A84B-4CFE-8AED-69B0312D49C4}" type="parTrans" cxnId="{09692050-1A3F-4350-BA84-9993737F96E4}">
      <dgm:prSet/>
      <dgm:spPr/>
      <dgm:t>
        <a:bodyPr/>
        <a:lstStyle/>
        <a:p>
          <a:endParaRPr lang="ru-RU"/>
        </a:p>
      </dgm:t>
    </dgm:pt>
    <dgm:pt modelId="{A94D8857-EAB7-47E7-927F-2CED25DA6136}" type="sibTrans" cxnId="{09692050-1A3F-4350-BA84-9993737F96E4}">
      <dgm:prSet/>
      <dgm:spPr/>
      <dgm:t>
        <a:bodyPr/>
        <a:lstStyle/>
        <a:p>
          <a:endParaRPr lang="ru-RU"/>
        </a:p>
      </dgm:t>
    </dgm:pt>
    <dgm:pt modelId="{BEE62CD8-9147-43D4-8A40-77725EDE7329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Оценка </a:t>
          </a:r>
          <a:endParaRPr lang="ru-RU" b="1" dirty="0">
            <a:solidFill>
              <a:schemeClr val="bg1"/>
            </a:solidFill>
          </a:endParaRPr>
        </a:p>
      </dgm:t>
    </dgm:pt>
    <dgm:pt modelId="{86A7ACBC-EE6D-41C2-9C4D-67EAA6FE0E19}" type="parTrans" cxnId="{55B106A2-0686-490E-80F5-93AA8AE884E6}">
      <dgm:prSet/>
      <dgm:spPr/>
      <dgm:t>
        <a:bodyPr/>
        <a:lstStyle/>
        <a:p>
          <a:endParaRPr lang="ru-RU"/>
        </a:p>
      </dgm:t>
    </dgm:pt>
    <dgm:pt modelId="{F5F5B82B-D389-4429-91FF-CF1DAE4FF520}" type="sibTrans" cxnId="{55B106A2-0686-490E-80F5-93AA8AE884E6}">
      <dgm:prSet/>
      <dgm:spPr/>
      <dgm:t>
        <a:bodyPr/>
        <a:lstStyle/>
        <a:p>
          <a:endParaRPr lang="ru-RU"/>
        </a:p>
      </dgm:t>
    </dgm:pt>
    <dgm:pt modelId="{FE4C1CED-9A29-40AD-857A-C0E3A7DC9EFB}" type="pres">
      <dgm:prSet presAssocID="{CF135974-500B-4088-ACC6-7702C5CC6A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56C2D6-79F5-4732-BD58-F4176A89BA5F}" type="pres">
      <dgm:prSet presAssocID="{90E16436-9ADE-457C-8F69-460E8D6DE783}" presName="parentLin" presStyleCnt="0"/>
      <dgm:spPr/>
    </dgm:pt>
    <dgm:pt modelId="{D9A11762-89F9-4781-8B8E-E943A51351E1}" type="pres">
      <dgm:prSet presAssocID="{90E16436-9ADE-457C-8F69-460E8D6DE78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EEF6190-864D-439E-8550-D1A1C8B505D2}" type="pres">
      <dgm:prSet presAssocID="{90E16436-9ADE-457C-8F69-460E8D6DE78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2D9E0-53DB-40FB-BD09-59B7CBC807BA}" type="pres">
      <dgm:prSet presAssocID="{90E16436-9ADE-457C-8F69-460E8D6DE783}" presName="negativeSpace" presStyleCnt="0"/>
      <dgm:spPr/>
    </dgm:pt>
    <dgm:pt modelId="{64943D48-81C3-4445-9913-4221A4A5036F}" type="pres">
      <dgm:prSet presAssocID="{90E16436-9ADE-457C-8F69-460E8D6DE783}" presName="childText" presStyleLbl="conFgAcc1" presStyleIdx="0" presStyleCnt="6">
        <dgm:presLayoutVars>
          <dgm:bulletEnabled val="1"/>
        </dgm:presLayoutVars>
      </dgm:prSet>
      <dgm:spPr/>
    </dgm:pt>
    <dgm:pt modelId="{E598304F-6493-4B21-92DE-7D9DF2B363EA}" type="pres">
      <dgm:prSet presAssocID="{EBFB5C76-74C4-4870-9F3A-1BEA9FA9FC62}" presName="spaceBetweenRectangles" presStyleCnt="0"/>
      <dgm:spPr/>
    </dgm:pt>
    <dgm:pt modelId="{7C24BEED-26C2-461C-8CCB-42ABDC05BCA1}" type="pres">
      <dgm:prSet presAssocID="{80BD222A-E66F-450A-9C6B-0ADAEBA67055}" presName="parentLin" presStyleCnt="0"/>
      <dgm:spPr/>
    </dgm:pt>
    <dgm:pt modelId="{28E29A42-65DF-4113-A750-36BAA7B5A3B6}" type="pres">
      <dgm:prSet presAssocID="{80BD222A-E66F-450A-9C6B-0ADAEBA6705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460B634-56D5-4743-9A71-F40480DC60F8}" type="pres">
      <dgm:prSet presAssocID="{80BD222A-E66F-450A-9C6B-0ADAEBA6705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41C3E-07D8-41FB-8AB3-FD5FB12044C4}" type="pres">
      <dgm:prSet presAssocID="{80BD222A-E66F-450A-9C6B-0ADAEBA67055}" presName="negativeSpace" presStyleCnt="0"/>
      <dgm:spPr/>
    </dgm:pt>
    <dgm:pt modelId="{2FD8572A-65A4-448F-8B60-3857759478C1}" type="pres">
      <dgm:prSet presAssocID="{80BD222A-E66F-450A-9C6B-0ADAEBA67055}" presName="childText" presStyleLbl="conFgAcc1" presStyleIdx="1" presStyleCnt="6">
        <dgm:presLayoutVars>
          <dgm:bulletEnabled val="1"/>
        </dgm:presLayoutVars>
      </dgm:prSet>
      <dgm:spPr/>
    </dgm:pt>
    <dgm:pt modelId="{C71AE742-B1CF-424D-A76E-CC7CC6885DB3}" type="pres">
      <dgm:prSet presAssocID="{54044BFD-2294-491D-AD57-1DD60DD9CA2B}" presName="spaceBetweenRectangles" presStyleCnt="0"/>
      <dgm:spPr/>
    </dgm:pt>
    <dgm:pt modelId="{AB4F6627-0C69-4FAE-986D-76E102A0E416}" type="pres">
      <dgm:prSet presAssocID="{C3396EB4-044E-46BB-9E93-C5CC4E5C9453}" presName="parentLin" presStyleCnt="0"/>
      <dgm:spPr/>
    </dgm:pt>
    <dgm:pt modelId="{D4B1993B-C05A-4A8A-99A2-BA4294326774}" type="pres">
      <dgm:prSet presAssocID="{C3396EB4-044E-46BB-9E93-C5CC4E5C9453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BBEDA59A-8CDE-4F04-9D76-6DF48BC32B3A}" type="pres">
      <dgm:prSet presAssocID="{C3396EB4-044E-46BB-9E93-C5CC4E5C945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B447E-7776-4F6F-A353-F1DDB82D8E5B}" type="pres">
      <dgm:prSet presAssocID="{C3396EB4-044E-46BB-9E93-C5CC4E5C9453}" presName="negativeSpace" presStyleCnt="0"/>
      <dgm:spPr/>
    </dgm:pt>
    <dgm:pt modelId="{D5D14541-AD69-4BD8-A931-7F589D5394D4}" type="pres">
      <dgm:prSet presAssocID="{C3396EB4-044E-46BB-9E93-C5CC4E5C9453}" presName="childText" presStyleLbl="conFgAcc1" presStyleIdx="2" presStyleCnt="6">
        <dgm:presLayoutVars>
          <dgm:bulletEnabled val="1"/>
        </dgm:presLayoutVars>
      </dgm:prSet>
      <dgm:spPr/>
    </dgm:pt>
    <dgm:pt modelId="{C02F7078-4AB3-4680-BEC1-F8B8FE91929C}" type="pres">
      <dgm:prSet presAssocID="{9E1AC78B-1228-4150-8D38-8A0F30A25403}" presName="spaceBetweenRectangles" presStyleCnt="0"/>
      <dgm:spPr/>
    </dgm:pt>
    <dgm:pt modelId="{A34E332B-75D7-42B7-9F47-29F98DD809E2}" type="pres">
      <dgm:prSet presAssocID="{B8F8F9EA-DEA6-425A-99C5-8762174E00B3}" presName="parentLin" presStyleCnt="0"/>
      <dgm:spPr/>
    </dgm:pt>
    <dgm:pt modelId="{D7F7ED69-3F1F-4431-A649-6FC76DBA6459}" type="pres">
      <dgm:prSet presAssocID="{B8F8F9EA-DEA6-425A-99C5-8762174E00B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451729CE-B712-4186-AE5B-E33438858967}" type="pres">
      <dgm:prSet presAssocID="{B8F8F9EA-DEA6-425A-99C5-8762174E00B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0366D-F123-43A3-98BD-424D146A989F}" type="pres">
      <dgm:prSet presAssocID="{B8F8F9EA-DEA6-425A-99C5-8762174E00B3}" presName="negativeSpace" presStyleCnt="0"/>
      <dgm:spPr/>
    </dgm:pt>
    <dgm:pt modelId="{2300D43F-96FD-4892-AECD-6059AFF238EB}" type="pres">
      <dgm:prSet presAssocID="{B8F8F9EA-DEA6-425A-99C5-8762174E00B3}" presName="childText" presStyleLbl="conFgAcc1" presStyleIdx="3" presStyleCnt="6">
        <dgm:presLayoutVars>
          <dgm:bulletEnabled val="1"/>
        </dgm:presLayoutVars>
      </dgm:prSet>
      <dgm:spPr/>
    </dgm:pt>
    <dgm:pt modelId="{D9A4B0D0-8915-4BDF-B585-23FE473C7B0D}" type="pres">
      <dgm:prSet presAssocID="{93DDF4A5-7BFA-44FA-AF26-A15DE47072AD}" presName="spaceBetweenRectangles" presStyleCnt="0"/>
      <dgm:spPr/>
    </dgm:pt>
    <dgm:pt modelId="{D34CBE1E-2A00-48A0-816D-72F6A21EEAD5}" type="pres">
      <dgm:prSet presAssocID="{0613C31B-FDFE-4E0C-AC13-B978F0E7CB5E}" presName="parentLin" presStyleCnt="0"/>
      <dgm:spPr/>
    </dgm:pt>
    <dgm:pt modelId="{0240D740-C9A4-4B4A-958E-EE8DB027F788}" type="pres">
      <dgm:prSet presAssocID="{0613C31B-FDFE-4E0C-AC13-B978F0E7CB5E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18AEC2F-62A5-4D1D-90F3-A685E3B9A7D3}" type="pres">
      <dgm:prSet presAssocID="{0613C31B-FDFE-4E0C-AC13-B978F0E7CB5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EA579-E1A9-412B-A0A7-D553BCC1CC32}" type="pres">
      <dgm:prSet presAssocID="{0613C31B-FDFE-4E0C-AC13-B978F0E7CB5E}" presName="negativeSpace" presStyleCnt="0"/>
      <dgm:spPr/>
    </dgm:pt>
    <dgm:pt modelId="{EC9A2E35-FA99-4524-8245-BB8C720CF71F}" type="pres">
      <dgm:prSet presAssocID="{0613C31B-FDFE-4E0C-AC13-B978F0E7CB5E}" presName="childText" presStyleLbl="conFgAcc1" presStyleIdx="4" presStyleCnt="6">
        <dgm:presLayoutVars>
          <dgm:bulletEnabled val="1"/>
        </dgm:presLayoutVars>
      </dgm:prSet>
      <dgm:spPr/>
    </dgm:pt>
    <dgm:pt modelId="{81084B88-94CC-4ACC-A2B5-2E17EC4FED0C}" type="pres">
      <dgm:prSet presAssocID="{A94D8857-EAB7-47E7-927F-2CED25DA6136}" presName="spaceBetweenRectangles" presStyleCnt="0"/>
      <dgm:spPr/>
    </dgm:pt>
    <dgm:pt modelId="{6740E33A-0F79-4A21-82DE-2EF1AD615B43}" type="pres">
      <dgm:prSet presAssocID="{BEE62CD8-9147-43D4-8A40-77725EDE7329}" presName="parentLin" presStyleCnt="0"/>
      <dgm:spPr/>
    </dgm:pt>
    <dgm:pt modelId="{AAD1000D-5CAE-4788-9F46-4AC7B21A1517}" type="pres">
      <dgm:prSet presAssocID="{BEE62CD8-9147-43D4-8A40-77725EDE732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4131C4F-B0BA-4BE9-BB3E-9E3492269758}" type="pres">
      <dgm:prSet presAssocID="{BEE62CD8-9147-43D4-8A40-77725EDE732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20C51-FFA8-4B60-995D-8F83E37B2DB4}" type="pres">
      <dgm:prSet presAssocID="{BEE62CD8-9147-43D4-8A40-77725EDE7329}" presName="negativeSpace" presStyleCnt="0"/>
      <dgm:spPr/>
    </dgm:pt>
    <dgm:pt modelId="{EC98B70A-F36F-420C-A345-61196EED7F4E}" type="pres">
      <dgm:prSet presAssocID="{BEE62CD8-9147-43D4-8A40-77725EDE732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5DC14A8-5EF8-4FC4-B9EC-C5B2C2AD3133}" type="presOf" srcId="{CF135974-500B-4088-ACC6-7702C5CC6A92}" destId="{FE4C1CED-9A29-40AD-857A-C0E3A7DC9EFB}" srcOrd="0" destOrd="0" presId="urn:microsoft.com/office/officeart/2005/8/layout/list1"/>
    <dgm:cxn modelId="{4053BF29-72DF-4D3A-BFFE-68E5E5BD5CA9}" type="presOf" srcId="{80BD222A-E66F-450A-9C6B-0ADAEBA67055}" destId="{9460B634-56D5-4743-9A71-F40480DC60F8}" srcOrd="1" destOrd="0" presId="urn:microsoft.com/office/officeart/2005/8/layout/list1"/>
    <dgm:cxn modelId="{2FBCE666-A86D-4512-8DC3-970831A3FA38}" type="presOf" srcId="{90E16436-9ADE-457C-8F69-460E8D6DE783}" destId="{EEEF6190-864D-439E-8550-D1A1C8B505D2}" srcOrd="1" destOrd="0" presId="urn:microsoft.com/office/officeart/2005/8/layout/list1"/>
    <dgm:cxn modelId="{733F0CDD-764E-4B22-863C-ED2E1BC13648}" type="presOf" srcId="{C3396EB4-044E-46BB-9E93-C5CC4E5C9453}" destId="{D4B1993B-C05A-4A8A-99A2-BA4294326774}" srcOrd="0" destOrd="0" presId="urn:microsoft.com/office/officeart/2005/8/layout/list1"/>
    <dgm:cxn modelId="{BD428259-D75B-485D-8C35-72058371D452}" type="presOf" srcId="{B8F8F9EA-DEA6-425A-99C5-8762174E00B3}" destId="{D7F7ED69-3F1F-4431-A649-6FC76DBA6459}" srcOrd="0" destOrd="0" presId="urn:microsoft.com/office/officeart/2005/8/layout/list1"/>
    <dgm:cxn modelId="{55B106A2-0686-490E-80F5-93AA8AE884E6}" srcId="{CF135974-500B-4088-ACC6-7702C5CC6A92}" destId="{BEE62CD8-9147-43D4-8A40-77725EDE7329}" srcOrd="5" destOrd="0" parTransId="{86A7ACBC-EE6D-41C2-9C4D-67EAA6FE0E19}" sibTransId="{F5F5B82B-D389-4429-91FF-CF1DAE4FF520}"/>
    <dgm:cxn modelId="{36DC3D78-542F-4857-9567-070F01AED839}" srcId="{CF135974-500B-4088-ACC6-7702C5CC6A92}" destId="{B8F8F9EA-DEA6-425A-99C5-8762174E00B3}" srcOrd="3" destOrd="0" parTransId="{36256906-5231-4D5F-AD0D-8BA82C2E415D}" sibTransId="{93DDF4A5-7BFA-44FA-AF26-A15DE47072AD}"/>
    <dgm:cxn modelId="{B736F312-2457-40E3-99BB-CCBDFB7206C4}" srcId="{CF135974-500B-4088-ACC6-7702C5CC6A92}" destId="{80BD222A-E66F-450A-9C6B-0ADAEBA67055}" srcOrd="1" destOrd="0" parTransId="{C7B4FA74-2537-4C7B-8C1C-D3FE8360C0DB}" sibTransId="{54044BFD-2294-491D-AD57-1DD60DD9CA2B}"/>
    <dgm:cxn modelId="{09692050-1A3F-4350-BA84-9993737F96E4}" srcId="{CF135974-500B-4088-ACC6-7702C5CC6A92}" destId="{0613C31B-FDFE-4E0C-AC13-B978F0E7CB5E}" srcOrd="4" destOrd="0" parTransId="{63844F48-A84B-4CFE-8AED-69B0312D49C4}" sibTransId="{A94D8857-EAB7-47E7-927F-2CED25DA6136}"/>
    <dgm:cxn modelId="{452A8475-A033-40EC-9724-E2DEE4B50693}" type="presOf" srcId="{0613C31B-FDFE-4E0C-AC13-B978F0E7CB5E}" destId="{0240D740-C9A4-4B4A-958E-EE8DB027F788}" srcOrd="0" destOrd="0" presId="urn:microsoft.com/office/officeart/2005/8/layout/list1"/>
    <dgm:cxn modelId="{29ED31A2-A2BC-449E-86BC-22CB5850713B}" type="presOf" srcId="{C3396EB4-044E-46BB-9E93-C5CC4E5C9453}" destId="{BBEDA59A-8CDE-4F04-9D76-6DF48BC32B3A}" srcOrd="1" destOrd="0" presId="urn:microsoft.com/office/officeart/2005/8/layout/list1"/>
    <dgm:cxn modelId="{72A5B746-06F4-42E6-B092-11DF97AB623A}" type="presOf" srcId="{90E16436-9ADE-457C-8F69-460E8D6DE783}" destId="{D9A11762-89F9-4781-8B8E-E943A51351E1}" srcOrd="0" destOrd="0" presId="urn:microsoft.com/office/officeart/2005/8/layout/list1"/>
    <dgm:cxn modelId="{999DBD51-E2D3-439E-B5E1-CF54B7334B11}" type="presOf" srcId="{B8F8F9EA-DEA6-425A-99C5-8762174E00B3}" destId="{451729CE-B712-4186-AE5B-E33438858967}" srcOrd="1" destOrd="0" presId="urn:microsoft.com/office/officeart/2005/8/layout/list1"/>
    <dgm:cxn modelId="{AFC29F69-D511-49CA-A87A-637410469691}" type="presOf" srcId="{0613C31B-FDFE-4E0C-AC13-B978F0E7CB5E}" destId="{118AEC2F-62A5-4D1D-90F3-A685E3B9A7D3}" srcOrd="1" destOrd="0" presId="urn:microsoft.com/office/officeart/2005/8/layout/list1"/>
    <dgm:cxn modelId="{B9D92673-5CF6-4C36-9795-7EF5B2EF5C38}" srcId="{CF135974-500B-4088-ACC6-7702C5CC6A92}" destId="{C3396EB4-044E-46BB-9E93-C5CC4E5C9453}" srcOrd="2" destOrd="0" parTransId="{3CED36EC-0A4E-4450-B126-45018773EA0F}" sibTransId="{9E1AC78B-1228-4150-8D38-8A0F30A25403}"/>
    <dgm:cxn modelId="{0E79E858-00CD-4646-983F-7FD9C5A6576F}" type="presOf" srcId="{80BD222A-E66F-450A-9C6B-0ADAEBA67055}" destId="{28E29A42-65DF-4113-A750-36BAA7B5A3B6}" srcOrd="0" destOrd="0" presId="urn:microsoft.com/office/officeart/2005/8/layout/list1"/>
    <dgm:cxn modelId="{A856B47A-84F7-496D-BFF1-DFBED6B8A005}" type="presOf" srcId="{BEE62CD8-9147-43D4-8A40-77725EDE7329}" destId="{24131C4F-B0BA-4BE9-BB3E-9E3492269758}" srcOrd="1" destOrd="0" presId="urn:microsoft.com/office/officeart/2005/8/layout/list1"/>
    <dgm:cxn modelId="{5C699F23-FA23-4A72-B57E-D14351A92431}" type="presOf" srcId="{BEE62CD8-9147-43D4-8A40-77725EDE7329}" destId="{AAD1000D-5CAE-4788-9F46-4AC7B21A1517}" srcOrd="0" destOrd="0" presId="urn:microsoft.com/office/officeart/2005/8/layout/list1"/>
    <dgm:cxn modelId="{4517AF2E-C920-46C2-AA62-DFF0C1CB8A41}" srcId="{CF135974-500B-4088-ACC6-7702C5CC6A92}" destId="{90E16436-9ADE-457C-8F69-460E8D6DE783}" srcOrd="0" destOrd="0" parTransId="{0849EEED-6F25-4AA4-A07C-9E3E44331EFA}" sibTransId="{EBFB5C76-74C4-4870-9F3A-1BEA9FA9FC62}"/>
    <dgm:cxn modelId="{A887C745-103D-4DE0-B8BF-F9DA81C8660D}" type="presParOf" srcId="{FE4C1CED-9A29-40AD-857A-C0E3A7DC9EFB}" destId="{7356C2D6-79F5-4732-BD58-F4176A89BA5F}" srcOrd="0" destOrd="0" presId="urn:microsoft.com/office/officeart/2005/8/layout/list1"/>
    <dgm:cxn modelId="{5894B18E-6392-4373-8CE7-0A4BBD549449}" type="presParOf" srcId="{7356C2D6-79F5-4732-BD58-F4176A89BA5F}" destId="{D9A11762-89F9-4781-8B8E-E943A51351E1}" srcOrd="0" destOrd="0" presId="urn:microsoft.com/office/officeart/2005/8/layout/list1"/>
    <dgm:cxn modelId="{D488292B-040D-40E7-B3CD-FFEC5098E095}" type="presParOf" srcId="{7356C2D6-79F5-4732-BD58-F4176A89BA5F}" destId="{EEEF6190-864D-439E-8550-D1A1C8B505D2}" srcOrd="1" destOrd="0" presId="urn:microsoft.com/office/officeart/2005/8/layout/list1"/>
    <dgm:cxn modelId="{AE5C2677-6362-4066-957C-71B0D7BF7E56}" type="presParOf" srcId="{FE4C1CED-9A29-40AD-857A-C0E3A7DC9EFB}" destId="{E2B2D9E0-53DB-40FB-BD09-59B7CBC807BA}" srcOrd="1" destOrd="0" presId="urn:microsoft.com/office/officeart/2005/8/layout/list1"/>
    <dgm:cxn modelId="{FEA5710A-7B31-49FD-AE1A-C5DE6F580B94}" type="presParOf" srcId="{FE4C1CED-9A29-40AD-857A-C0E3A7DC9EFB}" destId="{64943D48-81C3-4445-9913-4221A4A5036F}" srcOrd="2" destOrd="0" presId="urn:microsoft.com/office/officeart/2005/8/layout/list1"/>
    <dgm:cxn modelId="{B6DF3571-55DF-4419-B7AE-CB25337C73B8}" type="presParOf" srcId="{FE4C1CED-9A29-40AD-857A-C0E3A7DC9EFB}" destId="{E598304F-6493-4B21-92DE-7D9DF2B363EA}" srcOrd="3" destOrd="0" presId="urn:microsoft.com/office/officeart/2005/8/layout/list1"/>
    <dgm:cxn modelId="{4D578844-8424-42EB-A9CB-721840B7E9BA}" type="presParOf" srcId="{FE4C1CED-9A29-40AD-857A-C0E3A7DC9EFB}" destId="{7C24BEED-26C2-461C-8CCB-42ABDC05BCA1}" srcOrd="4" destOrd="0" presId="urn:microsoft.com/office/officeart/2005/8/layout/list1"/>
    <dgm:cxn modelId="{196613A4-24E7-4045-9743-9C3E2A156614}" type="presParOf" srcId="{7C24BEED-26C2-461C-8CCB-42ABDC05BCA1}" destId="{28E29A42-65DF-4113-A750-36BAA7B5A3B6}" srcOrd="0" destOrd="0" presId="urn:microsoft.com/office/officeart/2005/8/layout/list1"/>
    <dgm:cxn modelId="{21272A25-191E-4D7B-BD2B-F90BDE7B55B7}" type="presParOf" srcId="{7C24BEED-26C2-461C-8CCB-42ABDC05BCA1}" destId="{9460B634-56D5-4743-9A71-F40480DC60F8}" srcOrd="1" destOrd="0" presId="urn:microsoft.com/office/officeart/2005/8/layout/list1"/>
    <dgm:cxn modelId="{F5B948DC-3006-4765-9438-32252CFC2CC9}" type="presParOf" srcId="{FE4C1CED-9A29-40AD-857A-C0E3A7DC9EFB}" destId="{41841C3E-07D8-41FB-8AB3-FD5FB12044C4}" srcOrd="5" destOrd="0" presId="urn:microsoft.com/office/officeart/2005/8/layout/list1"/>
    <dgm:cxn modelId="{A584584C-31FA-42E1-8C10-BEBFC0C166E0}" type="presParOf" srcId="{FE4C1CED-9A29-40AD-857A-C0E3A7DC9EFB}" destId="{2FD8572A-65A4-448F-8B60-3857759478C1}" srcOrd="6" destOrd="0" presId="urn:microsoft.com/office/officeart/2005/8/layout/list1"/>
    <dgm:cxn modelId="{EBE35391-64E7-4434-8715-40CC285544E1}" type="presParOf" srcId="{FE4C1CED-9A29-40AD-857A-C0E3A7DC9EFB}" destId="{C71AE742-B1CF-424D-A76E-CC7CC6885DB3}" srcOrd="7" destOrd="0" presId="urn:microsoft.com/office/officeart/2005/8/layout/list1"/>
    <dgm:cxn modelId="{66C5942C-6AD1-47D5-8126-D86DF7CC29FB}" type="presParOf" srcId="{FE4C1CED-9A29-40AD-857A-C0E3A7DC9EFB}" destId="{AB4F6627-0C69-4FAE-986D-76E102A0E416}" srcOrd="8" destOrd="0" presId="urn:microsoft.com/office/officeart/2005/8/layout/list1"/>
    <dgm:cxn modelId="{7B31BF7E-D8FB-4918-A18A-B2BBDAE8313B}" type="presParOf" srcId="{AB4F6627-0C69-4FAE-986D-76E102A0E416}" destId="{D4B1993B-C05A-4A8A-99A2-BA4294326774}" srcOrd="0" destOrd="0" presId="urn:microsoft.com/office/officeart/2005/8/layout/list1"/>
    <dgm:cxn modelId="{F76E644D-ACF8-41CD-BD6C-2442ACFAFDA0}" type="presParOf" srcId="{AB4F6627-0C69-4FAE-986D-76E102A0E416}" destId="{BBEDA59A-8CDE-4F04-9D76-6DF48BC32B3A}" srcOrd="1" destOrd="0" presId="urn:microsoft.com/office/officeart/2005/8/layout/list1"/>
    <dgm:cxn modelId="{DEF6A6D0-36D5-45C4-959B-936250EB9DAA}" type="presParOf" srcId="{FE4C1CED-9A29-40AD-857A-C0E3A7DC9EFB}" destId="{9D1B447E-7776-4F6F-A353-F1DDB82D8E5B}" srcOrd="9" destOrd="0" presId="urn:microsoft.com/office/officeart/2005/8/layout/list1"/>
    <dgm:cxn modelId="{B2C99070-4C8B-4E21-9E31-7F20F701A1E6}" type="presParOf" srcId="{FE4C1CED-9A29-40AD-857A-C0E3A7DC9EFB}" destId="{D5D14541-AD69-4BD8-A931-7F589D5394D4}" srcOrd="10" destOrd="0" presId="urn:microsoft.com/office/officeart/2005/8/layout/list1"/>
    <dgm:cxn modelId="{9CAA972B-0B99-45C3-82B9-6E42B0B4D3F7}" type="presParOf" srcId="{FE4C1CED-9A29-40AD-857A-C0E3A7DC9EFB}" destId="{C02F7078-4AB3-4680-BEC1-F8B8FE91929C}" srcOrd="11" destOrd="0" presId="urn:microsoft.com/office/officeart/2005/8/layout/list1"/>
    <dgm:cxn modelId="{3434D718-3F1E-4CED-B19E-9206AB55639E}" type="presParOf" srcId="{FE4C1CED-9A29-40AD-857A-C0E3A7DC9EFB}" destId="{A34E332B-75D7-42B7-9F47-29F98DD809E2}" srcOrd="12" destOrd="0" presId="urn:microsoft.com/office/officeart/2005/8/layout/list1"/>
    <dgm:cxn modelId="{906B59AE-EAFF-44B9-B579-80C95879DD3B}" type="presParOf" srcId="{A34E332B-75D7-42B7-9F47-29F98DD809E2}" destId="{D7F7ED69-3F1F-4431-A649-6FC76DBA6459}" srcOrd="0" destOrd="0" presId="urn:microsoft.com/office/officeart/2005/8/layout/list1"/>
    <dgm:cxn modelId="{143B4527-6690-47C3-85B9-24A61F2DFA40}" type="presParOf" srcId="{A34E332B-75D7-42B7-9F47-29F98DD809E2}" destId="{451729CE-B712-4186-AE5B-E33438858967}" srcOrd="1" destOrd="0" presId="urn:microsoft.com/office/officeart/2005/8/layout/list1"/>
    <dgm:cxn modelId="{315D7032-2C77-4A38-A7AD-1EFA6E5075BE}" type="presParOf" srcId="{FE4C1CED-9A29-40AD-857A-C0E3A7DC9EFB}" destId="{56F0366D-F123-43A3-98BD-424D146A989F}" srcOrd="13" destOrd="0" presId="urn:microsoft.com/office/officeart/2005/8/layout/list1"/>
    <dgm:cxn modelId="{EA6B6D17-9AE1-4D37-81DA-D09484B1D27B}" type="presParOf" srcId="{FE4C1CED-9A29-40AD-857A-C0E3A7DC9EFB}" destId="{2300D43F-96FD-4892-AECD-6059AFF238EB}" srcOrd="14" destOrd="0" presId="urn:microsoft.com/office/officeart/2005/8/layout/list1"/>
    <dgm:cxn modelId="{F866A875-125B-4DAC-B758-AF303C59FE06}" type="presParOf" srcId="{FE4C1CED-9A29-40AD-857A-C0E3A7DC9EFB}" destId="{D9A4B0D0-8915-4BDF-B585-23FE473C7B0D}" srcOrd="15" destOrd="0" presId="urn:microsoft.com/office/officeart/2005/8/layout/list1"/>
    <dgm:cxn modelId="{7FEF2F96-7D86-458E-85A7-7F9E45E1F306}" type="presParOf" srcId="{FE4C1CED-9A29-40AD-857A-C0E3A7DC9EFB}" destId="{D34CBE1E-2A00-48A0-816D-72F6A21EEAD5}" srcOrd="16" destOrd="0" presId="urn:microsoft.com/office/officeart/2005/8/layout/list1"/>
    <dgm:cxn modelId="{D66DBA5F-592F-46EB-BB37-D1AB153F6F8F}" type="presParOf" srcId="{D34CBE1E-2A00-48A0-816D-72F6A21EEAD5}" destId="{0240D740-C9A4-4B4A-958E-EE8DB027F788}" srcOrd="0" destOrd="0" presId="urn:microsoft.com/office/officeart/2005/8/layout/list1"/>
    <dgm:cxn modelId="{7F2A89DF-8DD9-4F6A-ADFA-220D4B09456D}" type="presParOf" srcId="{D34CBE1E-2A00-48A0-816D-72F6A21EEAD5}" destId="{118AEC2F-62A5-4D1D-90F3-A685E3B9A7D3}" srcOrd="1" destOrd="0" presId="urn:microsoft.com/office/officeart/2005/8/layout/list1"/>
    <dgm:cxn modelId="{0D655FD2-EDEC-46F7-9BAF-6DCF94F13677}" type="presParOf" srcId="{FE4C1CED-9A29-40AD-857A-C0E3A7DC9EFB}" destId="{17FEA579-E1A9-412B-A0A7-D553BCC1CC32}" srcOrd="17" destOrd="0" presId="urn:microsoft.com/office/officeart/2005/8/layout/list1"/>
    <dgm:cxn modelId="{C762B990-BD65-41A2-9D22-CE44D1381B2E}" type="presParOf" srcId="{FE4C1CED-9A29-40AD-857A-C0E3A7DC9EFB}" destId="{EC9A2E35-FA99-4524-8245-BB8C720CF71F}" srcOrd="18" destOrd="0" presId="urn:microsoft.com/office/officeart/2005/8/layout/list1"/>
    <dgm:cxn modelId="{2C3E4303-62F9-419A-B0AE-D267C7501FC9}" type="presParOf" srcId="{FE4C1CED-9A29-40AD-857A-C0E3A7DC9EFB}" destId="{81084B88-94CC-4ACC-A2B5-2E17EC4FED0C}" srcOrd="19" destOrd="0" presId="urn:microsoft.com/office/officeart/2005/8/layout/list1"/>
    <dgm:cxn modelId="{6B33052D-1D55-4208-9FEA-73E79E6CB96F}" type="presParOf" srcId="{FE4C1CED-9A29-40AD-857A-C0E3A7DC9EFB}" destId="{6740E33A-0F79-4A21-82DE-2EF1AD615B43}" srcOrd="20" destOrd="0" presId="urn:microsoft.com/office/officeart/2005/8/layout/list1"/>
    <dgm:cxn modelId="{BD21A65B-1BDC-4388-B088-6040CCE4852E}" type="presParOf" srcId="{6740E33A-0F79-4A21-82DE-2EF1AD615B43}" destId="{AAD1000D-5CAE-4788-9F46-4AC7B21A1517}" srcOrd="0" destOrd="0" presId="urn:microsoft.com/office/officeart/2005/8/layout/list1"/>
    <dgm:cxn modelId="{2E6BC888-11AD-4EC7-818D-C4F160975870}" type="presParOf" srcId="{6740E33A-0F79-4A21-82DE-2EF1AD615B43}" destId="{24131C4F-B0BA-4BE9-BB3E-9E3492269758}" srcOrd="1" destOrd="0" presId="urn:microsoft.com/office/officeart/2005/8/layout/list1"/>
    <dgm:cxn modelId="{86521A2C-85BA-42F0-9847-99EA4DD240C0}" type="presParOf" srcId="{FE4C1CED-9A29-40AD-857A-C0E3A7DC9EFB}" destId="{7DD20C51-FFA8-4B60-995D-8F83E37B2DB4}" srcOrd="21" destOrd="0" presId="urn:microsoft.com/office/officeart/2005/8/layout/list1"/>
    <dgm:cxn modelId="{B6C58BAE-16C0-4308-905C-2292836E77FB}" type="presParOf" srcId="{FE4C1CED-9A29-40AD-857A-C0E3A7DC9EFB}" destId="{EC98B70A-F36F-420C-A345-61196EED7F4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43D48-81C3-4445-9913-4221A4A5036F}">
      <dsp:nvSpPr>
        <dsp:cNvPr id="0" name=""/>
        <dsp:cNvSpPr/>
      </dsp:nvSpPr>
      <dsp:spPr>
        <a:xfrm>
          <a:off x="0" y="339603"/>
          <a:ext cx="60003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F6190-864D-439E-8550-D1A1C8B505D2}">
      <dsp:nvSpPr>
        <dsp:cNvPr id="0" name=""/>
        <dsp:cNvSpPr/>
      </dsp:nvSpPr>
      <dsp:spPr>
        <a:xfrm>
          <a:off x="300016" y="29643"/>
          <a:ext cx="420022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9" tIns="0" rIns="15875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</a:rPr>
            <a:t>Подготовка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330278" y="59905"/>
        <a:ext cx="4139705" cy="559396"/>
      </dsp:txXfrm>
    </dsp:sp>
    <dsp:sp modelId="{2FD8572A-65A4-448F-8B60-3857759478C1}">
      <dsp:nvSpPr>
        <dsp:cNvPr id="0" name=""/>
        <dsp:cNvSpPr/>
      </dsp:nvSpPr>
      <dsp:spPr>
        <a:xfrm>
          <a:off x="0" y="1292163"/>
          <a:ext cx="60003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0B634-56D5-4743-9A71-F40480DC60F8}">
      <dsp:nvSpPr>
        <dsp:cNvPr id="0" name=""/>
        <dsp:cNvSpPr/>
      </dsp:nvSpPr>
      <dsp:spPr>
        <a:xfrm>
          <a:off x="300016" y="982203"/>
          <a:ext cx="420022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9" tIns="0" rIns="15875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</a:rPr>
            <a:t>Планирование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330278" y="1012465"/>
        <a:ext cx="4139705" cy="559396"/>
      </dsp:txXfrm>
    </dsp:sp>
    <dsp:sp modelId="{D5D14541-AD69-4BD8-A931-7F589D5394D4}">
      <dsp:nvSpPr>
        <dsp:cNvPr id="0" name=""/>
        <dsp:cNvSpPr/>
      </dsp:nvSpPr>
      <dsp:spPr>
        <a:xfrm>
          <a:off x="0" y="2244724"/>
          <a:ext cx="60003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DA59A-8CDE-4F04-9D76-6DF48BC32B3A}">
      <dsp:nvSpPr>
        <dsp:cNvPr id="0" name=""/>
        <dsp:cNvSpPr/>
      </dsp:nvSpPr>
      <dsp:spPr>
        <a:xfrm>
          <a:off x="300016" y="1934764"/>
          <a:ext cx="420022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9" tIns="0" rIns="15875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</a:rPr>
            <a:t>Процесс проектирования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330278" y="1965026"/>
        <a:ext cx="4139705" cy="559396"/>
      </dsp:txXfrm>
    </dsp:sp>
    <dsp:sp modelId="{2300D43F-96FD-4892-AECD-6059AFF238EB}">
      <dsp:nvSpPr>
        <dsp:cNvPr id="0" name=""/>
        <dsp:cNvSpPr/>
      </dsp:nvSpPr>
      <dsp:spPr>
        <a:xfrm>
          <a:off x="0" y="3197284"/>
          <a:ext cx="60003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729CE-B712-4186-AE5B-E33438858967}">
      <dsp:nvSpPr>
        <dsp:cNvPr id="0" name=""/>
        <dsp:cNvSpPr/>
      </dsp:nvSpPr>
      <dsp:spPr>
        <a:xfrm>
          <a:off x="300016" y="2887324"/>
          <a:ext cx="420022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9" tIns="0" rIns="15875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/>
              <a:latin typeface="Palatino Linotype (Основной текст)"/>
            </a:rPr>
            <a:t>Результаты и выводы, оформление проекта</a:t>
          </a:r>
          <a:endParaRPr lang="ru-RU" sz="2100" b="1" kern="1200" dirty="0">
            <a:solidFill>
              <a:schemeClr val="bg1"/>
            </a:solidFill>
            <a:effectLst/>
            <a:latin typeface="Palatino Linotype (Основной текст)"/>
          </a:endParaRPr>
        </a:p>
      </dsp:txBody>
      <dsp:txXfrm>
        <a:off x="330278" y="2917586"/>
        <a:ext cx="4139705" cy="559396"/>
      </dsp:txXfrm>
    </dsp:sp>
    <dsp:sp modelId="{EC9A2E35-FA99-4524-8245-BB8C720CF71F}">
      <dsp:nvSpPr>
        <dsp:cNvPr id="0" name=""/>
        <dsp:cNvSpPr/>
      </dsp:nvSpPr>
      <dsp:spPr>
        <a:xfrm>
          <a:off x="0" y="4149844"/>
          <a:ext cx="60003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AEC2F-62A5-4D1D-90F3-A685E3B9A7D3}">
      <dsp:nvSpPr>
        <dsp:cNvPr id="0" name=""/>
        <dsp:cNvSpPr/>
      </dsp:nvSpPr>
      <dsp:spPr>
        <a:xfrm>
          <a:off x="300016" y="3839884"/>
          <a:ext cx="420022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9" tIns="0" rIns="15875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</a:rPr>
            <a:t>Защита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330278" y="3870146"/>
        <a:ext cx="4139705" cy="559396"/>
      </dsp:txXfrm>
    </dsp:sp>
    <dsp:sp modelId="{EC98B70A-F36F-420C-A345-61196EED7F4E}">
      <dsp:nvSpPr>
        <dsp:cNvPr id="0" name=""/>
        <dsp:cNvSpPr/>
      </dsp:nvSpPr>
      <dsp:spPr>
        <a:xfrm>
          <a:off x="0" y="5102404"/>
          <a:ext cx="60003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31C4F-B0BA-4BE9-BB3E-9E3492269758}">
      <dsp:nvSpPr>
        <dsp:cNvPr id="0" name=""/>
        <dsp:cNvSpPr/>
      </dsp:nvSpPr>
      <dsp:spPr>
        <a:xfrm>
          <a:off x="300016" y="4792444"/>
          <a:ext cx="420022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9" tIns="0" rIns="15875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</a:rPr>
            <a:t>Оценка 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330278" y="4822706"/>
        <a:ext cx="4139705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7B0-E615-4443-A103-2483A05AD968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BA1250-3596-4BD5-8EF0-4943A57F1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7B0-E615-4443-A103-2483A05AD968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1250-3596-4BD5-8EF0-4943A57F1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7B0-E615-4443-A103-2483A05AD968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1250-3596-4BD5-8EF0-4943A57F1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7B0-E615-4443-A103-2483A05AD968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1250-3596-4BD5-8EF0-4943A57F1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7B0-E615-4443-A103-2483A05AD968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1250-3596-4BD5-8EF0-4943A57F1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7B0-E615-4443-A103-2483A05AD968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1250-3596-4BD5-8EF0-4943A57F1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7B0-E615-4443-A103-2483A05AD968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1250-3596-4BD5-8EF0-4943A57F1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7B0-E615-4443-A103-2483A05AD968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1250-3596-4BD5-8EF0-4943A57F1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7B0-E615-4443-A103-2483A05AD968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1250-3596-4BD5-8EF0-4943A57F1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7B0-E615-4443-A103-2483A05AD968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1250-3596-4BD5-8EF0-4943A57F1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7B0-E615-4443-A103-2483A05AD968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1250-3596-4BD5-8EF0-4943A57F1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1BCC7B0-E615-4443-A103-2483A05AD968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2BA1250-3596-4BD5-8EF0-4943A57F1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hyperlink" Target="&#1082;&#1072;&#1082;%20&#1085;&#1077;%20&#1089;&#1090;&#1072;&#1090;&#1100;%20&#1087;&#1088;&#1077;&#1089;&#1090;&#1091;&#1087;&#1085;&#1080;&#1082;&#1086;&#1084;.pptx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84;&#1077;&#1090;&#1086;&#1076;/&#1087;&#1083;&#1072;&#1085;%20&#1075;&#1088;&#1072;&#1092;&#1080;&#1082;.docx" TargetMode="External"/><Relationship Id="rId7" Type="http://schemas.openxmlformats.org/officeDocument/2006/relationships/hyperlink" Target="&#1084;&#1077;&#1090;&#1086;&#1076;/&#1091;&#1095;&#1077;&#1085;&#1080;&#1082;&#1072;&#1084;.pptx" TargetMode="External"/><Relationship Id="rId2" Type="http://schemas.openxmlformats.org/officeDocument/2006/relationships/hyperlink" Target="&#1084;&#1077;&#1090;&#1086;&#1076;/&#1055;&#1054;&#1051;&#1054;&#1046;&#1045;&#1053;&#1048;&#1045;%20&#1048;&#1048;&#1055;%20&#1050;&#1072;&#1083;&#1090;&#1091;&#1082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30.11.2017.ppt" TargetMode="External"/><Relationship Id="rId5" Type="http://schemas.openxmlformats.org/officeDocument/2006/relationships/hyperlink" Target="&#1084;&#1077;&#1090;&#1086;&#1076;/&#1084;&#1077;&#1090;&#1086;&#1076;%20&#1091;&#1095;&#1077;&#1073;&#1085;&#1086;&#1075;&#1086;%20&#1087;&#1088;&#1086;&#1077;&#1082;&#1090;&#1072;.pptx" TargetMode="External"/><Relationship Id="rId4" Type="http://schemas.openxmlformats.org/officeDocument/2006/relationships/hyperlink" Target="&#1074;&#1099;&#1073;&#1086;&#1088;%20&#1090;&#1077;&#1084;.xls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0;&#1077;&#1085;&#1076;/&#1101;&#1090;&#1072;&#1087;&#1099;%20&#1087;&#1088;&#1086;&#1077;&#1082;&#1090;&#1072;%20&#1089;&#1090;&#1077;&#1085;&#1076;.doc" TargetMode="External"/><Relationship Id="rId2" Type="http://schemas.openxmlformats.org/officeDocument/2006/relationships/hyperlink" Target="&#1089;&#1090;&#1077;&#1085;&#1076;/metodicheskie_rekomendatsii_ucheniku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6;&#1085;&#1077;&#1074;&#1085;&#1080;&#1082;1.pub" TargetMode="External"/><Relationship Id="rId5" Type="http://schemas.openxmlformats.org/officeDocument/2006/relationships/hyperlink" Target="&#1089;&#1090;&#1077;&#1085;&#1076;/&#1090;&#1080;&#1090;&#1091;&#1083;&#1100;&#1085;&#1099;&#1081;%20&#1083;&#1080;&#1089;&#1090;.docx" TargetMode="External"/><Relationship Id="rId4" Type="http://schemas.openxmlformats.org/officeDocument/2006/relationships/hyperlink" Target="&#1089;&#1090;&#1077;&#1085;&#1076;/&#1090;&#1088;&#1077;&#1073;&#1086;&#1074;&#1072;&#1085;&#1080;&#1103;%20&#1082;%20&#1086;&#1092;&#1086;&#1088;&#1084;&#1083;&#1077;&#1085;&#1080;&#1102;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143248"/>
            <a:ext cx="7772400" cy="2527921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effectLst/>
              </a:rPr>
              <a:t>Итоговый индивидуальный проект на уровне основного общего образования: </a:t>
            </a:r>
            <a:r>
              <a:rPr lang="ru-RU" sz="4400" b="1" dirty="0">
                <a:solidFill>
                  <a:srgbClr val="002060"/>
                </a:solidFill>
                <a:effectLst/>
              </a:rPr>
              <a:t>теория, методика, практика</a:t>
            </a:r>
            <a:r>
              <a:rPr lang="ru-RU" sz="4400" dirty="0">
                <a:solidFill>
                  <a:srgbClr val="002060"/>
                </a:solidFill>
                <a:effectLst/>
              </a:rPr>
              <a:t>.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76671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 средняя общеобразовательная школа №6 г. Ипатово Ипатовского района Ставропольского края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7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eaLnBrk="1" hangingPunct="1"/>
            <a:r>
              <a:rPr lang="ru-RU" altLang="ru-RU" b="1" i="0" dirty="0" smtClean="0"/>
              <a:t>Типы проектов</a:t>
            </a:r>
            <a:endParaRPr lang="en-US" altLang="ru-RU" b="1" i="0" dirty="0" smtClean="0"/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gray">
          <a:xfrm rot="39573186">
            <a:off x="4777581" y="2331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gray">
          <a:xfrm rot="5400000">
            <a:off x="4252119" y="4633119"/>
            <a:ext cx="792163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gray">
          <a:xfrm rot="35969022">
            <a:off x="3558381" y="2407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gray">
          <a:xfrm rot="9515903">
            <a:off x="3000375" y="3740150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gray">
          <a:xfrm rot="2768652">
            <a:off x="5334795" y="3806031"/>
            <a:ext cx="792162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4" name="Oval 9"/>
          <p:cNvSpPr>
            <a:spLocks noChangeArrowheads="1"/>
          </p:cNvSpPr>
          <p:nvPr/>
        </p:nvSpPr>
        <p:spPr bwMode="gray">
          <a:xfrm>
            <a:off x="2692400" y="1690688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9225" name="Group 10"/>
          <p:cNvGrpSpPr>
            <a:grpSpLocks/>
          </p:cNvGrpSpPr>
          <p:nvPr/>
        </p:nvGrpSpPr>
        <p:grpSpPr bwMode="auto">
          <a:xfrm>
            <a:off x="3429000" y="1749425"/>
            <a:ext cx="360363" cy="360363"/>
            <a:chOff x="1973" y="1706"/>
            <a:chExt cx="227" cy="227"/>
          </a:xfrm>
        </p:grpSpPr>
        <p:sp>
          <p:nvSpPr>
            <p:cNvPr id="90123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4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226" name="Group 16"/>
          <p:cNvGrpSpPr>
            <a:grpSpLocks/>
          </p:cNvGrpSpPr>
          <p:nvPr/>
        </p:nvGrpSpPr>
        <p:grpSpPr bwMode="auto">
          <a:xfrm>
            <a:off x="2513013" y="4079875"/>
            <a:ext cx="358775" cy="360363"/>
            <a:chOff x="2109" y="3612"/>
            <a:chExt cx="227" cy="227"/>
          </a:xfrm>
        </p:grpSpPr>
        <p:sp>
          <p:nvSpPr>
            <p:cNvPr id="90129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30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227" name="Group 19"/>
          <p:cNvGrpSpPr>
            <a:grpSpLocks/>
          </p:cNvGrpSpPr>
          <p:nvPr/>
        </p:nvGrpSpPr>
        <p:grpSpPr bwMode="auto">
          <a:xfrm>
            <a:off x="5278438" y="1728788"/>
            <a:ext cx="360362" cy="360362"/>
            <a:chOff x="3470" y="1706"/>
            <a:chExt cx="227" cy="227"/>
          </a:xfrm>
        </p:grpSpPr>
        <p:sp>
          <p:nvSpPr>
            <p:cNvPr id="90132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33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228" name="Group 22"/>
          <p:cNvGrpSpPr>
            <a:grpSpLocks/>
          </p:cNvGrpSpPr>
          <p:nvPr/>
        </p:nvGrpSpPr>
        <p:grpSpPr bwMode="auto">
          <a:xfrm>
            <a:off x="6148388" y="4156075"/>
            <a:ext cx="360362" cy="360363"/>
            <a:chOff x="3923" y="2659"/>
            <a:chExt cx="227" cy="227"/>
          </a:xfrm>
        </p:grpSpPr>
        <p:sp>
          <p:nvSpPr>
            <p:cNvPr id="90135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36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229" name="Group 25"/>
          <p:cNvGrpSpPr>
            <a:grpSpLocks/>
          </p:cNvGrpSpPr>
          <p:nvPr/>
        </p:nvGrpSpPr>
        <p:grpSpPr bwMode="auto">
          <a:xfrm>
            <a:off x="4410075" y="5249863"/>
            <a:ext cx="360363" cy="360362"/>
            <a:chOff x="3515" y="3521"/>
            <a:chExt cx="227" cy="227"/>
          </a:xfrm>
        </p:grpSpPr>
        <p:sp>
          <p:nvSpPr>
            <p:cNvPr id="90138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39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30" name="Oval 28"/>
          <p:cNvSpPr>
            <a:spLocks noChangeArrowheads="1"/>
          </p:cNvSpPr>
          <p:nvPr/>
        </p:nvSpPr>
        <p:spPr bwMode="gray">
          <a:xfrm>
            <a:off x="3624263" y="2643188"/>
            <a:ext cx="1944687" cy="19446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CC00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1" name="Oval 29"/>
          <p:cNvSpPr>
            <a:spLocks noChangeArrowheads="1"/>
          </p:cNvSpPr>
          <p:nvPr/>
        </p:nvSpPr>
        <p:spPr bwMode="gray">
          <a:xfrm>
            <a:off x="3624263" y="2643188"/>
            <a:ext cx="1944687" cy="1944687"/>
          </a:xfrm>
          <a:prstGeom prst="ellipse">
            <a:avLst/>
          </a:prstGeom>
          <a:gradFill rotWithShape="1">
            <a:gsLst>
              <a:gs pos="0">
                <a:srgbClr val="EAB85E">
                  <a:alpha val="32001"/>
                </a:srgbClr>
              </a:gs>
              <a:gs pos="100000">
                <a:srgbClr val="6C552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2" name="Oval 30"/>
          <p:cNvSpPr>
            <a:spLocks noChangeArrowheads="1"/>
          </p:cNvSpPr>
          <p:nvPr/>
        </p:nvSpPr>
        <p:spPr bwMode="gray">
          <a:xfrm>
            <a:off x="3751263" y="2770188"/>
            <a:ext cx="1690687" cy="1690687"/>
          </a:xfrm>
          <a:prstGeom prst="ellipse">
            <a:avLst/>
          </a:prstGeom>
          <a:gradFill rotWithShape="1">
            <a:gsLst>
              <a:gs pos="0">
                <a:srgbClr val="8A6E00"/>
              </a:gs>
              <a:gs pos="50000">
                <a:srgbClr val="FFCC00"/>
              </a:gs>
              <a:gs pos="100000">
                <a:srgbClr val="8A6E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3" name="Oval 31"/>
          <p:cNvSpPr>
            <a:spLocks noChangeArrowheads="1"/>
          </p:cNvSpPr>
          <p:nvPr/>
        </p:nvSpPr>
        <p:spPr bwMode="gray">
          <a:xfrm>
            <a:off x="3752850" y="2787650"/>
            <a:ext cx="1690688" cy="1690688"/>
          </a:xfrm>
          <a:prstGeom prst="ellipse">
            <a:avLst/>
          </a:prstGeom>
          <a:gradFill rotWithShape="1">
            <a:gsLst>
              <a:gs pos="0">
                <a:srgbClr val="A28200"/>
              </a:gs>
              <a:gs pos="100000">
                <a:srgbClr val="FFCC00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4" name="Oval 32"/>
          <p:cNvSpPr>
            <a:spLocks noChangeArrowheads="1"/>
          </p:cNvSpPr>
          <p:nvPr/>
        </p:nvSpPr>
        <p:spPr bwMode="gray">
          <a:xfrm>
            <a:off x="3835400" y="2854325"/>
            <a:ext cx="1522413" cy="15224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5" name="Oval 33"/>
          <p:cNvSpPr>
            <a:spLocks noChangeArrowheads="1"/>
          </p:cNvSpPr>
          <p:nvPr/>
        </p:nvSpPr>
        <p:spPr bwMode="gray">
          <a:xfrm>
            <a:off x="3857625" y="2873375"/>
            <a:ext cx="1471613" cy="1473200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6" name="Oval 34"/>
          <p:cNvSpPr>
            <a:spLocks noChangeArrowheads="1"/>
          </p:cNvSpPr>
          <p:nvPr/>
        </p:nvSpPr>
        <p:spPr bwMode="gray">
          <a:xfrm>
            <a:off x="3875088" y="2882900"/>
            <a:ext cx="1438275" cy="14351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7" name="Oval 35"/>
          <p:cNvSpPr>
            <a:spLocks noChangeArrowheads="1"/>
          </p:cNvSpPr>
          <p:nvPr/>
        </p:nvSpPr>
        <p:spPr bwMode="gray">
          <a:xfrm>
            <a:off x="3890963" y="2897188"/>
            <a:ext cx="1366837" cy="1341437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8" name="Oval 36"/>
          <p:cNvSpPr>
            <a:spLocks noChangeArrowheads="1"/>
          </p:cNvSpPr>
          <p:nvPr/>
        </p:nvSpPr>
        <p:spPr bwMode="gray">
          <a:xfrm>
            <a:off x="3971925" y="2933700"/>
            <a:ext cx="1214438" cy="10906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9" name="Text Box 37"/>
          <p:cNvSpPr txBox="1">
            <a:spLocks noChangeArrowheads="1"/>
          </p:cNvSpPr>
          <p:nvPr/>
        </p:nvSpPr>
        <p:spPr bwMode="gray">
          <a:xfrm>
            <a:off x="3808413" y="3343275"/>
            <a:ext cx="1403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sz="2800" b="1">
                <a:solidFill>
                  <a:srgbClr val="000000"/>
                </a:solidFill>
              </a:rPr>
              <a:t> проект</a:t>
            </a:r>
            <a:endParaRPr lang="en-US" altLang="ru-RU" sz="2800" b="1">
              <a:solidFill>
                <a:srgbClr val="000000"/>
              </a:solidFill>
            </a:endParaRPr>
          </a:p>
        </p:txBody>
      </p:sp>
      <p:sp>
        <p:nvSpPr>
          <p:cNvPr id="9240" name="Text Box 38"/>
          <p:cNvSpPr txBox="1">
            <a:spLocks noChangeArrowheads="1"/>
          </p:cNvSpPr>
          <p:nvPr/>
        </p:nvSpPr>
        <p:spPr bwMode="auto">
          <a:xfrm>
            <a:off x="5715000" y="1676400"/>
            <a:ext cx="290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b="1">
                <a:solidFill>
                  <a:srgbClr val="7030A0"/>
                </a:solidFill>
              </a:rPr>
              <a:t>Исследовательский</a:t>
            </a:r>
            <a:endParaRPr lang="en-US" altLang="ru-RU" b="1">
              <a:solidFill>
                <a:srgbClr val="7030A0"/>
              </a:solidFill>
            </a:endParaRPr>
          </a:p>
        </p:txBody>
      </p:sp>
      <p:sp>
        <p:nvSpPr>
          <p:cNvPr id="9241" name="Text Box 39"/>
          <p:cNvSpPr txBox="1">
            <a:spLocks noChangeArrowheads="1"/>
          </p:cNvSpPr>
          <p:nvPr/>
        </p:nvSpPr>
        <p:spPr bwMode="auto">
          <a:xfrm>
            <a:off x="733425" y="1676400"/>
            <a:ext cx="274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b="1">
                <a:solidFill>
                  <a:srgbClr val="7030A0"/>
                </a:solidFill>
              </a:rPr>
              <a:t>Практико-</a:t>
            </a:r>
          </a:p>
          <a:p>
            <a:r>
              <a:rPr lang="ru-RU" altLang="ru-RU" b="1">
                <a:solidFill>
                  <a:srgbClr val="7030A0"/>
                </a:solidFill>
              </a:rPr>
              <a:t>ориентированный</a:t>
            </a:r>
            <a:endParaRPr lang="en-US" altLang="ru-RU" b="1">
              <a:solidFill>
                <a:srgbClr val="7030A0"/>
              </a:solidFill>
            </a:endParaRPr>
          </a:p>
        </p:txBody>
      </p:sp>
      <p:sp>
        <p:nvSpPr>
          <p:cNvPr id="9242" name="Text Box 40"/>
          <p:cNvSpPr txBox="1">
            <a:spLocks noChangeArrowheads="1"/>
          </p:cNvSpPr>
          <p:nvPr/>
        </p:nvSpPr>
        <p:spPr bwMode="auto">
          <a:xfrm>
            <a:off x="5864225" y="4719638"/>
            <a:ext cx="285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b="1">
                <a:solidFill>
                  <a:srgbClr val="7030A0"/>
                </a:solidFill>
              </a:rPr>
              <a:t>Информационный</a:t>
            </a:r>
            <a:r>
              <a:rPr lang="ru-RU" altLang="ru-RU" b="1">
                <a:solidFill>
                  <a:schemeClr val="bg1"/>
                </a:solidFill>
              </a:rPr>
              <a:t> </a:t>
            </a:r>
            <a:endParaRPr lang="en-US" altLang="ru-RU" b="1">
              <a:solidFill>
                <a:schemeClr val="bg1"/>
              </a:solidFill>
            </a:endParaRPr>
          </a:p>
        </p:txBody>
      </p:sp>
      <p:sp>
        <p:nvSpPr>
          <p:cNvPr id="9243" name="Text Box 41"/>
          <p:cNvSpPr txBox="1">
            <a:spLocks noChangeArrowheads="1"/>
          </p:cNvSpPr>
          <p:nvPr/>
        </p:nvSpPr>
        <p:spPr bwMode="auto">
          <a:xfrm>
            <a:off x="3805238" y="5732463"/>
            <a:ext cx="1890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b="1">
                <a:solidFill>
                  <a:srgbClr val="7030A0"/>
                </a:solidFill>
              </a:rPr>
              <a:t>Творческий</a:t>
            </a:r>
            <a:r>
              <a:rPr lang="ru-RU" altLang="ru-RU" sz="1600">
                <a:solidFill>
                  <a:schemeClr val="bg1"/>
                </a:solidFill>
              </a:rPr>
              <a:t> </a:t>
            </a:r>
            <a:endParaRPr lang="en-US" altLang="ru-RU" sz="1600">
              <a:solidFill>
                <a:schemeClr val="bg1"/>
              </a:solidFill>
            </a:endParaRPr>
          </a:p>
        </p:txBody>
      </p:sp>
      <p:sp>
        <p:nvSpPr>
          <p:cNvPr id="9244" name="Text Box 43"/>
          <p:cNvSpPr txBox="1">
            <a:spLocks noChangeArrowheads="1"/>
          </p:cNvSpPr>
          <p:nvPr/>
        </p:nvSpPr>
        <p:spPr bwMode="auto">
          <a:xfrm>
            <a:off x="473075" y="4024313"/>
            <a:ext cx="1917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b="1">
                <a:solidFill>
                  <a:srgbClr val="7030A0"/>
                </a:solidFill>
              </a:rPr>
              <a:t>Игровой  </a:t>
            </a:r>
          </a:p>
          <a:p>
            <a:r>
              <a:rPr lang="ru-RU" altLang="ru-RU" b="1">
                <a:solidFill>
                  <a:srgbClr val="7030A0"/>
                </a:solidFill>
              </a:rPr>
              <a:t>или</a:t>
            </a:r>
            <a:r>
              <a:rPr lang="ru-RU" altLang="ru-RU" b="1">
                <a:solidFill>
                  <a:schemeClr val="bg1"/>
                </a:solidFill>
              </a:rPr>
              <a:t> </a:t>
            </a:r>
            <a:r>
              <a:rPr lang="ru-RU" altLang="ru-RU" b="1">
                <a:solidFill>
                  <a:srgbClr val="7030A0"/>
                </a:solidFill>
              </a:rPr>
              <a:t>ролевой</a:t>
            </a:r>
            <a:endParaRPr lang="en-US" altLang="ru-RU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9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032448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002060"/>
                </a:solidFill>
              </a:rPr>
              <a:t>м</a:t>
            </a:r>
            <a:r>
              <a:rPr lang="ru-RU" sz="2600" dirty="0" smtClean="0">
                <a:solidFill>
                  <a:srgbClr val="002060"/>
                </a:solidFill>
              </a:rPr>
              <a:t>ини-проекты (один </a:t>
            </a:r>
            <a:r>
              <a:rPr lang="ru-RU" sz="2600" dirty="0">
                <a:solidFill>
                  <a:srgbClr val="002060"/>
                </a:solidFill>
              </a:rPr>
              <a:t>урок или часть </a:t>
            </a:r>
            <a:r>
              <a:rPr lang="ru-RU" sz="2600" dirty="0" smtClean="0">
                <a:solidFill>
                  <a:srgbClr val="002060"/>
                </a:solidFill>
              </a:rPr>
              <a:t>урока);</a:t>
            </a:r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dirty="0">
                <a:solidFill>
                  <a:srgbClr val="002060"/>
                </a:solidFill>
              </a:rPr>
              <a:t>краткосрочные </a:t>
            </a:r>
            <a:r>
              <a:rPr lang="ru-RU" sz="2600" dirty="0" smtClean="0">
                <a:solidFill>
                  <a:srgbClr val="002060"/>
                </a:solidFill>
              </a:rPr>
              <a:t>проекты (один или несколько уроков);</a:t>
            </a:r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dirty="0" smtClean="0">
                <a:solidFill>
                  <a:srgbClr val="002060"/>
                </a:solidFill>
              </a:rPr>
              <a:t>среднесрочные проекты (один-два месяца);</a:t>
            </a:r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dirty="0">
                <a:solidFill>
                  <a:srgbClr val="002060"/>
                </a:solidFill>
              </a:rPr>
              <a:t>д</a:t>
            </a:r>
            <a:r>
              <a:rPr lang="ru-RU" sz="2600" dirty="0" smtClean="0">
                <a:solidFill>
                  <a:srgbClr val="002060"/>
                </a:solidFill>
              </a:rPr>
              <a:t>олгосрочные проекты (от </a:t>
            </a:r>
            <a:r>
              <a:rPr lang="ru-RU" sz="2600" dirty="0">
                <a:solidFill>
                  <a:srgbClr val="002060"/>
                </a:solidFill>
              </a:rPr>
              <a:t>двух месяцев до 1 </a:t>
            </a:r>
            <a:r>
              <a:rPr lang="ru-RU" sz="2600" dirty="0" smtClean="0">
                <a:solidFill>
                  <a:srgbClr val="002060"/>
                </a:solidFill>
              </a:rPr>
              <a:t>года).</a:t>
            </a:r>
            <a:endParaRPr lang="ru-RU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002060"/>
              </a:solidFill>
            </a:endParaRPr>
          </a:p>
          <a:p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526"/>
            <a:ext cx="9144000" cy="1411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dirty="0" smtClean="0">
                <a:effectLst/>
              </a:rPr>
              <a:t>Классификация проектов по продолжительности: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2444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26"/>
            <a:ext cx="9144000" cy="1122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dirty="0" smtClean="0">
                <a:effectLst/>
              </a:rPr>
              <a:t>Этапы</a:t>
            </a:r>
            <a:endParaRPr lang="ru-RU" sz="4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447106524"/>
              </p:ext>
            </p:extLst>
          </p:nvPr>
        </p:nvGraphicFramePr>
        <p:xfrm>
          <a:off x="755576" y="1196752"/>
          <a:ext cx="6000328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938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43346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3600" b="1" dirty="0">
                <a:solidFill>
                  <a:srgbClr val="002060"/>
                </a:solidFill>
              </a:rPr>
              <a:t>Проект-это «пять-П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</a:rPr>
              <a:t>Проблема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</a:rPr>
              <a:t>Проектирование (планирование)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</a:rPr>
              <a:t>Поиск информации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</a:rPr>
              <a:t>Продукт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</a:rPr>
              <a:t>Презентация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</a:rPr>
              <a:t>Шестое «П» проекта-это его портфолио т.е. папка, в которой собраны все рабочие материалы.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http://3.bp.blogspot.com/-CEXc-dwltBA/VVQ_WhSIJVI/AAAAAAAAAVY/_mWCGgDlP3A/s1600/science-k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3687402" cy="19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94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Формы продуктов проектной деятельности: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3394720" cy="4209331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атлас;</a:t>
            </a:r>
          </a:p>
          <a:p>
            <a:r>
              <a:rPr lang="ru-RU" dirty="0">
                <a:solidFill>
                  <a:srgbClr val="002060"/>
                </a:solidFill>
              </a:rPr>
              <a:t>выставка;</a:t>
            </a:r>
          </a:p>
          <a:p>
            <a:r>
              <a:rPr lang="ru-RU" dirty="0">
                <a:solidFill>
                  <a:srgbClr val="002060"/>
                </a:solidFill>
              </a:rPr>
              <a:t>журнал;</a:t>
            </a:r>
          </a:p>
          <a:p>
            <a:r>
              <a:rPr lang="ru-RU" dirty="0">
                <a:solidFill>
                  <a:srgbClr val="002060"/>
                </a:solidFill>
              </a:rPr>
              <a:t>коллекция;</a:t>
            </a:r>
          </a:p>
          <a:p>
            <a:r>
              <a:rPr lang="ru-RU" dirty="0">
                <a:solidFill>
                  <a:srgbClr val="002060"/>
                </a:solidFill>
              </a:rPr>
              <a:t>праздник;</a:t>
            </a:r>
          </a:p>
          <a:p>
            <a:r>
              <a:rPr lang="ru-RU" dirty="0">
                <a:solidFill>
                  <a:srgbClr val="002060"/>
                </a:solidFill>
              </a:rPr>
              <a:t>справочник;</a:t>
            </a:r>
          </a:p>
          <a:p>
            <a:r>
              <a:rPr lang="ru-RU" dirty="0">
                <a:solidFill>
                  <a:srgbClr val="002060"/>
                </a:solidFill>
              </a:rPr>
              <a:t>сценарий;</a:t>
            </a:r>
          </a:p>
          <a:p>
            <a:r>
              <a:rPr lang="ru-RU" dirty="0">
                <a:solidFill>
                  <a:srgbClr val="002060"/>
                </a:solidFill>
              </a:rPr>
              <a:t>учебное пособие;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16016" y="1916832"/>
            <a:ext cx="339472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макет;</a:t>
            </a:r>
          </a:p>
          <a:p>
            <a:r>
              <a:rPr lang="ru-RU" dirty="0">
                <a:solidFill>
                  <a:srgbClr val="002060"/>
                </a:solidFill>
              </a:rPr>
              <a:t>путеводитель;</a:t>
            </a:r>
          </a:p>
          <a:p>
            <a:r>
              <a:rPr lang="ru-RU" dirty="0">
                <a:solidFill>
                  <a:srgbClr val="002060"/>
                </a:solidFill>
              </a:rPr>
              <a:t>костюм;</a:t>
            </a:r>
          </a:p>
          <a:p>
            <a:r>
              <a:rPr lang="ru-RU" dirty="0">
                <a:solidFill>
                  <a:srgbClr val="002060"/>
                </a:solidFill>
              </a:rPr>
              <a:t>мультимедийный продукт;</a:t>
            </a:r>
          </a:p>
          <a:p>
            <a:r>
              <a:rPr lang="ru-RU" dirty="0">
                <a:solidFill>
                  <a:srgbClr val="002060"/>
                </a:solidFill>
              </a:rPr>
              <a:t>письмо;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экскурсия;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…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7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16013" y="112713"/>
            <a:ext cx="6907212" cy="711200"/>
          </a:xfrm>
        </p:spPr>
        <p:txBody>
          <a:bodyPr/>
          <a:lstStyle/>
          <a:p>
            <a:r>
              <a:rPr lang="ru-RU" altLang="ru-RU" sz="3600" b="1" i="0" dirty="0" smtClean="0">
                <a:solidFill>
                  <a:srgbClr val="002060"/>
                </a:solidFill>
              </a:rPr>
              <a:t>Состав материалов проекта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088" y="1196975"/>
            <a:ext cx="6265862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0000"/>
                </a:solidFill>
              </a:rPr>
              <a:t>Продукт проектной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6450" y="1916113"/>
            <a:ext cx="6286500" cy="29241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Краткая пояснительная записка к проекту: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solidFill>
                  <a:srgbClr val="000000"/>
                </a:solidFill>
              </a:rPr>
              <a:t>Исходный замысел, цель, назначение</a:t>
            </a:r>
          </a:p>
          <a:p>
            <a:pPr algn="just">
              <a:buFontTx/>
              <a:buChar char="-"/>
              <a:defRPr/>
            </a:pPr>
            <a:r>
              <a:rPr lang="ru-RU" sz="2000" dirty="0">
                <a:solidFill>
                  <a:srgbClr val="000000"/>
                </a:solidFill>
              </a:rPr>
              <a:t>Краткое описание хода выполнения проекта и полученных результатов</a:t>
            </a:r>
          </a:p>
          <a:p>
            <a:pPr algn="just">
              <a:buFontTx/>
              <a:buChar char="-"/>
              <a:defRPr/>
            </a:pPr>
            <a:r>
              <a:rPr lang="ru-RU" sz="2000" dirty="0">
                <a:solidFill>
                  <a:srgbClr val="000000"/>
                </a:solidFill>
              </a:rPr>
              <a:t>Список используемых источников</a:t>
            </a:r>
          </a:p>
          <a:p>
            <a:pPr algn="just">
              <a:defRPr/>
            </a:pPr>
            <a:r>
              <a:rPr lang="ru-RU" sz="2000" dirty="0">
                <a:solidFill>
                  <a:srgbClr val="000000"/>
                </a:solidFill>
              </a:rPr>
              <a:t>Для конструкторских проектов – описание конструкторского решения</a:t>
            </a:r>
          </a:p>
          <a:p>
            <a:pPr algn="just">
              <a:defRPr/>
            </a:pPr>
            <a:r>
              <a:rPr lang="ru-RU" sz="2000" dirty="0">
                <a:solidFill>
                  <a:srgbClr val="000000"/>
                </a:solidFill>
              </a:rPr>
              <a:t>Для социальных проектов – описание эффектов от реализации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2163" y="5157788"/>
            <a:ext cx="626427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/>
              <a:t>Отзыв руководителя о работе учащегося </a:t>
            </a:r>
            <a:r>
              <a:rPr lang="ru-RU" sz="2400" i="1" dirty="0"/>
              <a:t>(инициатива, ответственность, исполнительская дисциплина, новизна, актуальность, практическая значимость)</a:t>
            </a:r>
          </a:p>
        </p:txBody>
      </p:sp>
      <p:sp>
        <p:nvSpPr>
          <p:cNvPr id="2" name="Стрелка вправо 1">
            <a:hlinkClick r:id="rId2" action="ppaction://hlinkpres?slideindex=1&amp;slidetitle="/>
          </p:cNvPr>
          <p:cNvSpPr/>
          <p:nvPr/>
        </p:nvSpPr>
        <p:spPr>
          <a:xfrm>
            <a:off x="5795963" y="1363663"/>
            <a:ext cx="504825" cy="230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5795963" y="2420938"/>
            <a:ext cx="4318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2" descr="http://stemkidslearn.com/wp-content/uploads/2016/11/STEM-for-preschool-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7" r="10119"/>
          <a:stretch/>
        </p:blipFill>
        <p:spPr bwMode="auto">
          <a:xfrm>
            <a:off x="7231980" y="5378860"/>
            <a:ext cx="1885885" cy="13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67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71550" y="621754"/>
            <a:ext cx="7772400" cy="9350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4400" b="1" i="0" dirty="0" smtClean="0">
                <a:solidFill>
                  <a:srgbClr val="002060"/>
                </a:solidFill>
              </a:rPr>
              <a:t>Защита индивидуального проекта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288" y="2492896"/>
            <a:ext cx="4105275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На школьной конференции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18063" y="2492896"/>
            <a:ext cx="4067175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В процессе деятельности специально организованной комиссии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195513" y="1693664"/>
            <a:ext cx="360362" cy="583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627813" y="1700808"/>
            <a:ext cx="358775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75" y="4509492"/>
            <a:ext cx="6192838" cy="9357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Критерии оценки индивидуального проекта</a:t>
            </a:r>
          </a:p>
        </p:txBody>
      </p:sp>
      <p:pic>
        <p:nvPicPr>
          <p:cNvPr id="13320" name="Picture 2" descr="Дефектолог.B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91" t="14918" r="7290" b="8031"/>
          <a:stretch/>
        </p:blipFill>
        <p:spPr bwMode="auto">
          <a:xfrm>
            <a:off x="107504" y="5533950"/>
            <a:ext cx="2128044" cy="127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42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3500" dirty="0"/>
              <a:t>Критерии оценки защиты проекта</a:t>
            </a:r>
            <a:r>
              <a:rPr lang="ru-RU" sz="3500" dirty="0" smtClean="0"/>
              <a:t>:</a:t>
            </a:r>
            <a:endParaRPr lang="ru-RU" sz="3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1091"/>
            <a:ext cx="8712968" cy="624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92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4400" dirty="0" smtClean="0"/>
              <a:t>Итоговый балл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Итого максимальный балл за защиту индивидуального проекта составляет 14 баллов.</a:t>
            </a:r>
          </a:p>
          <a:p>
            <a:r>
              <a:rPr lang="ru-RU" dirty="0">
                <a:solidFill>
                  <a:srgbClr val="002060"/>
                </a:solidFill>
              </a:rPr>
              <a:t>Итого максимальный балл за содержание проекта составляет 16 баллов.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Итоговый балл за содержание и защиту проекта – 30 баллов</a:t>
            </a:r>
          </a:p>
          <a:p>
            <a:r>
              <a:rPr lang="ru-RU" dirty="0">
                <a:solidFill>
                  <a:srgbClr val="002060"/>
                </a:solidFill>
              </a:rPr>
              <a:t>25-30 баллов - отлично </a:t>
            </a:r>
          </a:p>
          <a:p>
            <a:r>
              <a:rPr lang="ru-RU" dirty="0">
                <a:solidFill>
                  <a:srgbClr val="002060"/>
                </a:solidFill>
              </a:rPr>
              <a:t>20-24 балла – хорошо</a:t>
            </a:r>
          </a:p>
          <a:p>
            <a:r>
              <a:rPr lang="ru-RU" dirty="0">
                <a:solidFill>
                  <a:srgbClr val="002060"/>
                </a:solidFill>
              </a:rPr>
              <a:t>14 – 19 баллов – удовлетворительно</a:t>
            </a:r>
          </a:p>
          <a:p>
            <a:r>
              <a:rPr lang="ru-RU" dirty="0">
                <a:solidFill>
                  <a:srgbClr val="002060"/>
                </a:solidFill>
              </a:rPr>
              <a:t>14 баллов и менее – неудовлетворительно</a:t>
            </a:r>
          </a:p>
          <a:p>
            <a:r>
              <a:rPr lang="ru-RU" dirty="0">
                <a:solidFill>
                  <a:srgbClr val="002060"/>
                </a:solidFill>
              </a:rPr>
              <a:t>Кроме </a:t>
            </a:r>
            <a:r>
              <a:rPr lang="ru-RU" dirty="0" smtClean="0">
                <a:solidFill>
                  <a:srgbClr val="002060"/>
                </a:solidFill>
              </a:rPr>
              <a:t>того,  </a:t>
            </a:r>
            <a:r>
              <a:rPr lang="ru-RU" dirty="0">
                <a:solidFill>
                  <a:srgbClr val="002060"/>
                </a:solidFill>
              </a:rPr>
              <a:t>комиссия дает заключение об уровне </a:t>
            </a:r>
            <a:r>
              <a:rPr lang="ru-RU" dirty="0" err="1">
                <a:solidFill>
                  <a:srgbClr val="002060"/>
                </a:solidFill>
              </a:rPr>
              <a:t>сформированности</a:t>
            </a:r>
            <a:r>
              <a:rPr lang="ru-RU" dirty="0">
                <a:solidFill>
                  <a:srgbClr val="002060"/>
                </a:solidFill>
              </a:rPr>
              <a:t> навыков проектной деятельности (25-30 баллов – высокий уровень, 20-24 балла – повышенный уровень, 14-19 баллов – базовый уровень, 13 и менее баллов – низкий уровень).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00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i="0" smtClean="0"/>
              <a:t>Участники проектной деятельности</a:t>
            </a:r>
            <a:endParaRPr lang="en-US" altLang="ru-RU" i="0" smtClean="0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ltGray">
          <a:xfrm>
            <a:off x="1571625" y="2643188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blackWhite">
          <a:xfrm>
            <a:off x="1676400" y="190500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Проектная работа</a:t>
            </a:r>
            <a:r>
              <a:rPr lang="ru-RU" sz="2800" b="1" dirty="0"/>
              <a:t> </a:t>
            </a:r>
            <a:endParaRPr lang="en-US" sz="2800" b="1" dirty="0"/>
          </a:p>
        </p:txBody>
      </p:sp>
      <p:grpSp>
        <p:nvGrpSpPr>
          <p:cNvPr id="15365" name="Group 42"/>
          <p:cNvGrpSpPr>
            <a:grpSpLocks/>
          </p:cNvGrpSpPr>
          <p:nvPr/>
        </p:nvGrpSpPr>
        <p:grpSpPr bwMode="auto">
          <a:xfrm>
            <a:off x="2689225" y="4441825"/>
            <a:ext cx="1882775" cy="1925638"/>
            <a:chOff x="555" y="2823"/>
            <a:chExt cx="973" cy="973"/>
          </a:xfrm>
        </p:grpSpPr>
        <p:sp>
          <p:nvSpPr>
            <p:cNvPr id="15385" name="Oval 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EAB85E"/>
                </a:gs>
                <a:gs pos="100000">
                  <a:srgbClr val="866936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86" name="Oval 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EAB85E">
                    <a:alpha val="85001"/>
                  </a:srgbClr>
                </a:gs>
                <a:gs pos="100000">
                  <a:srgbClr val="95753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87" name="Oval 1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EAB85E"/>
                </a:gs>
                <a:gs pos="100000">
                  <a:srgbClr val="AA854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388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Text Box 12"/>
          <p:cNvSpPr txBox="1">
            <a:spLocks noChangeArrowheads="1"/>
          </p:cNvSpPr>
          <p:nvPr/>
        </p:nvSpPr>
        <p:spPr bwMode="white">
          <a:xfrm>
            <a:off x="2786050" y="5072074"/>
            <a:ext cx="1725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3200" b="1" dirty="0"/>
              <a:t>Ученик</a:t>
            </a:r>
            <a:r>
              <a:rPr lang="ru-RU" altLang="ru-RU" sz="3200" b="1" dirty="0">
                <a:solidFill>
                  <a:srgbClr val="000000"/>
                </a:solidFill>
              </a:rPr>
              <a:t> </a:t>
            </a:r>
            <a:endParaRPr lang="en-US" altLang="ru-RU" sz="3200" dirty="0"/>
          </a:p>
        </p:txBody>
      </p:sp>
      <p:grpSp>
        <p:nvGrpSpPr>
          <p:cNvPr id="15367" name="Group 43"/>
          <p:cNvGrpSpPr>
            <a:grpSpLocks/>
          </p:cNvGrpSpPr>
          <p:nvPr/>
        </p:nvGrpSpPr>
        <p:grpSpPr bwMode="auto">
          <a:xfrm>
            <a:off x="4857750" y="4357688"/>
            <a:ext cx="1927225" cy="1943100"/>
            <a:chOff x="1776" y="2823"/>
            <a:chExt cx="973" cy="973"/>
          </a:xfrm>
        </p:grpSpPr>
        <p:sp>
          <p:nvSpPr>
            <p:cNvPr id="101391" name="Oval 15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92" name="Oval 16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93" name="Oval 17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5384" name="Picture 1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Text Box 19"/>
          <p:cNvSpPr txBox="1">
            <a:spLocks noChangeArrowheads="1"/>
          </p:cNvSpPr>
          <p:nvPr/>
        </p:nvSpPr>
        <p:spPr bwMode="white">
          <a:xfrm>
            <a:off x="4857750" y="4935538"/>
            <a:ext cx="19016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 </a:t>
            </a:r>
            <a:endParaRPr lang="en-US" alt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369" name="Group 44"/>
          <p:cNvGrpSpPr>
            <a:grpSpLocks/>
          </p:cNvGrpSpPr>
          <p:nvPr/>
        </p:nvGrpSpPr>
        <p:grpSpPr bwMode="auto">
          <a:xfrm>
            <a:off x="357158" y="4500570"/>
            <a:ext cx="2016153" cy="1839907"/>
            <a:chOff x="3024" y="2823"/>
            <a:chExt cx="973" cy="973"/>
          </a:xfrm>
        </p:grpSpPr>
        <p:sp>
          <p:nvSpPr>
            <p:cNvPr id="101398" name="Oval 22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99" name="Oval 23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400" name="Oval 24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5380" name="Picture 2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0" name="Text Box 26"/>
          <p:cNvSpPr txBox="1">
            <a:spLocks noChangeArrowheads="1"/>
          </p:cNvSpPr>
          <p:nvPr/>
        </p:nvSpPr>
        <p:spPr bwMode="white">
          <a:xfrm>
            <a:off x="500034" y="4929198"/>
            <a:ext cx="1801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1" dirty="0"/>
              <a:t>Классный </a:t>
            </a:r>
          </a:p>
          <a:p>
            <a:pPr eaLnBrk="1" hangingPunct="1"/>
            <a:r>
              <a:rPr lang="ru-RU" altLang="ru-RU" sz="2000" b="1" dirty="0"/>
              <a:t>руководитель</a:t>
            </a:r>
            <a:endParaRPr lang="en-US" altLang="ru-RU" sz="2000" b="1" dirty="0"/>
          </a:p>
        </p:txBody>
      </p:sp>
      <p:grpSp>
        <p:nvGrpSpPr>
          <p:cNvPr id="15371" name="Group 45"/>
          <p:cNvGrpSpPr>
            <a:grpSpLocks/>
          </p:cNvGrpSpPr>
          <p:nvPr/>
        </p:nvGrpSpPr>
        <p:grpSpPr bwMode="auto">
          <a:xfrm>
            <a:off x="7021513" y="4530725"/>
            <a:ext cx="1544637" cy="1544638"/>
            <a:chOff x="4272" y="2823"/>
            <a:chExt cx="973" cy="973"/>
          </a:xfrm>
        </p:grpSpPr>
        <p:sp>
          <p:nvSpPr>
            <p:cNvPr id="101405" name="Oval 29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406" name="Oval 30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407" name="Oval 31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5376" name="Picture 32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2" name="Text Box 33"/>
          <p:cNvSpPr txBox="1">
            <a:spLocks noChangeArrowheads="1"/>
          </p:cNvSpPr>
          <p:nvPr/>
        </p:nvSpPr>
        <p:spPr bwMode="white">
          <a:xfrm>
            <a:off x="7112000" y="5105400"/>
            <a:ext cx="155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endParaRPr lang="en-US" alt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8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effectLst/>
              </a:rPr>
              <a:t>Индивидуальный </a:t>
            </a:r>
            <a:r>
              <a:rPr lang="ru-RU" sz="4400" dirty="0" smtClean="0">
                <a:effectLst/>
              </a:rPr>
              <a:t>итоговый </a:t>
            </a:r>
            <a:r>
              <a:rPr lang="ru-RU" sz="4400" dirty="0">
                <a:effectLst/>
              </a:rPr>
              <a:t>проект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(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латин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projectus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 - «брошенный вперед», т.е. замысел в виде прототипа, прообраза объекта.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- специально организованный преподавателем и самостоятельно выполняемый обучающимся комплекс действий, завершающихся созданием творческого продукта.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- форма учебной деятельности, структура которой совпадает со структурой учебного проекта.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проекта – педагогическая технология, цель которой интеграция имеющихся у обучающихся знаний и приобретение новых.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7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sz="4400" i="0" dirty="0" smtClean="0"/>
              <a:t>Организация проектной деятельности: учитель</a:t>
            </a:r>
            <a:endParaRPr lang="en-US" altLang="ru-RU" sz="4400" i="0" dirty="0" smtClean="0"/>
          </a:p>
        </p:txBody>
      </p:sp>
      <p:sp>
        <p:nvSpPr>
          <p:cNvPr id="16387" name="Freeform 3"/>
          <p:cNvSpPr>
            <a:spLocks noEditPoints="1"/>
          </p:cNvSpPr>
          <p:nvPr/>
        </p:nvSpPr>
        <p:spPr bwMode="gray">
          <a:xfrm rot="-1358056">
            <a:off x="1077913" y="2309813"/>
            <a:ext cx="6853237" cy="2803525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gray">
          <a:xfrm>
            <a:off x="2786063" y="1447800"/>
            <a:ext cx="2506662" cy="19812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gray">
          <a:xfrm>
            <a:off x="642938" y="2971800"/>
            <a:ext cx="2481262" cy="15287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gray">
          <a:xfrm>
            <a:off x="1187450" y="4668838"/>
            <a:ext cx="2598738" cy="1274762"/>
          </a:xfrm>
          <a:prstGeom prst="ellipse">
            <a:avLst/>
          </a:prstGeom>
          <a:gradFill rotWithShape="1">
            <a:gsLst>
              <a:gs pos="0">
                <a:srgbClr val="EAB85E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gray">
          <a:xfrm>
            <a:off x="4724400" y="4070350"/>
            <a:ext cx="3776663" cy="1416050"/>
          </a:xfrm>
          <a:prstGeom prst="ellipse">
            <a:avLst/>
          </a:prstGeom>
          <a:gradFill rotWithShape="1">
            <a:gsLst>
              <a:gs pos="0">
                <a:srgbClr val="D476D6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 Составление отзыва,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оценивание </a:t>
            </a:r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gray">
          <a:xfrm>
            <a:off x="6237288" y="1676400"/>
            <a:ext cx="2906712" cy="1295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gray">
          <a:xfrm>
            <a:off x="2928926" y="1857364"/>
            <a:ext cx="23637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latin typeface="+mn-lt"/>
              </a:rPr>
              <a:t>2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Определение </a:t>
            </a:r>
          </a:p>
          <a:p>
            <a:pPr algn="ctr" eaLnBrk="0" hangingPunct="0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круга </a:t>
            </a:r>
          </a:p>
          <a:p>
            <a:pPr algn="ctr" eaLnBrk="0" hangingPunct="0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проектантов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gray">
          <a:xfrm>
            <a:off x="6283665" y="1928802"/>
            <a:ext cx="28603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latin typeface="+mj-lt"/>
              </a:rPr>
              <a:t>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Индивидуальная</a:t>
            </a:r>
          </a:p>
          <a:p>
            <a:pPr algn="ctr" eaLnBrk="0" hangingPunct="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работа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gray">
          <a:xfrm>
            <a:off x="1357313" y="5000625"/>
            <a:ext cx="2352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 Организация</a:t>
            </a:r>
          </a:p>
          <a:p>
            <a:pPr algn="ctr" eaLnBrk="0" hangingPunct="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защиты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3" name="Text Box 9"/>
          <p:cNvSpPr txBox="1">
            <a:spLocks noChangeArrowheads="1"/>
          </p:cNvSpPr>
          <p:nvPr/>
        </p:nvSpPr>
        <p:spPr bwMode="gray">
          <a:xfrm>
            <a:off x="714348" y="3357562"/>
            <a:ext cx="2306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Определение</a:t>
            </a:r>
          </a:p>
          <a:p>
            <a:pPr algn="ctr" eaLnBrk="0" hangingPunct="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тем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но 1 6"/>
          <p:cNvSpPr/>
          <p:nvPr/>
        </p:nvSpPr>
        <p:spPr>
          <a:xfrm>
            <a:off x="2987824" y="1052737"/>
            <a:ext cx="2495998" cy="483226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78098"/>
          </a:xfrm>
        </p:spPr>
        <p:txBody>
          <a:bodyPr/>
          <a:lstStyle/>
          <a:p>
            <a:r>
              <a:rPr lang="ru-RU" altLang="ru-RU" sz="4400" dirty="0" smtClean="0">
                <a:effectLst/>
                <a:cs typeface="Times New Roman" pitchFamily="18" charset="0"/>
              </a:rPr>
              <a:t>Роль педагога</a:t>
            </a:r>
            <a:endParaRPr lang="ru-RU" altLang="ru-RU" sz="4400" dirty="0" smtClean="0">
              <a:effectLst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1449840" y="1312417"/>
            <a:ext cx="2160240" cy="757491"/>
            <a:chOff x="411480" y="2022"/>
            <a:chExt cx="5760720" cy="1062720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11480" y="2022"/>
              <a:ext cx="5760720" cy="106272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63358" y="53900"/>
              <a:ext cx="5656964" cy="9589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энтузиаст</a:t>
              </a:r>
            </a:p>
          </p:txBody>
        </p:sp>
      </p:grpSp>
      <p:grpSp>
        <p:nvGrpSpPr>
          <p:cNvPr id="3" name="Группа 6"/>
          <p:cNvGrpSpPr/>
          <p:nvPr/>
        </p:nvGrpSpPr>
        <p:grpSpPr>
          <a:xfrm>
            <a:off x="755576" y="2876072"/>
            <a:ext cx="2116616" cy="826010"/>
            <a:chOff x="411480" y="2022"/>
            <a:chExt cx="5760720" cy="1062720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11480" y="2022"/>
              <a:ext cx="5760720" cy="106272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63358" y="53900"/>
              <a:ext cx="5656964" cy="9589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специалист</a:t>
              </a:r>
            </a:p>
          </p:txBody>
        </p:sp>
      </p:grpSp>
      <p:grpSp>
        <p:nvGrpSpPr>
          <p:cNvPr id="4" name="Группа 9"/>
          <p:cNvGrpSpPr/>
          <p:nvPr/>
        </p:nvGrpSpPr>
        <p:grpSpPr>
          <a:xfrm>
            <a:off x="1087232" y="4239645"/>
            <a:ext cx="2188624" cy="773532"/>
            <a:chOff x="411480" y="3267942"/>
            <a:chExt cx="5760720" cy="1062720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1480" y="3267942"/>
              <a:ext cx="5760720" cy="106272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63358" y="3319820"/>
              <a:ext cx="5656964" cy="9589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консультант</a:t>
              </a:r>
            </a:p>
          </p:txBody>
        </p:sp>
      </p:grpSp>
      <p:grpSp>
        <p:nvGrpSpPr>
          <p:cNvPr id="13" name="Группа 3"/>
          <p:cNvGrpSpPr/>
          <p:nvPr/>
        </p:nvGrpSpPr>
        <p:grpSpPr>
          <a:xfrm>
            <a:off x="4851014" y="1314135"/>
            <a:ext cx="2349697" cy="809369"/>
            <a:chOff x="411480" y="2022"/>
            <a:chExt cx="5760720" cy="1062720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11480" y="2022"/>
              <a:ext cx="5760720" cy="106272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63358" y="53900"/>
              <a:ext cx="5656964" cy="9589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руководитель</a:t>
              </a:r>
            </a:p>
          </p:txBody>
        </p:sp>
      </p:grpSp>
      <p:grpSp>
        <p:nvGrpSpPr>
          <p:cNvPr id="16" name="Группа 6"/>
          <p:cNvGrpSpPr/>
          <p:nvPr/>
        </p:nvGrpSpPr>
        <p:grpSpPr>
          <a:xfrm>
            <a:off x="5483822" y="2876071"/>
            <a:ext cx="2328538" cy="826011"/>
            <a:chOff x="411480" y="1634982"/>
            <a:chExt cx="5760720" cy="1062720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11480" y="1634982"/>
              <a:ext cx="5760720" cy="106272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63358" y="1686860"/>
              <a:ext cx="5656964" cy="9589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организатор</a:t>
              </a:r>
            </a:p>
          </p:txBody>
        </p:sp>
      </p:grpSp>
      <p:grpSp>
        <p:nvGrpSpPr>
          <p:cNvPr id="19" name="Группа 9"/>
          <p:cNvGrpSpPr/>
          <p:nvPr/>
        </p:nvGrpSpPr>
        <p:grpSpPr>
          <a:xfrm>
            <a:off x="5195791" y="4291522"/>
            <a:ext cx="2328537" cy="721655"/>
            <a:chOff x="411480" y="3267942"/>
            <a:chExt cx="5760720" cy="1062720"/>
          </a:xfrm>
          <a:scene3d>
            <a:camera prst="orthographicFront"/>
            <a:lightRig rig="flat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11480" y="3267942"/>
              <a:ext cx="5760720" cy="106272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63358" y="3319820"/>
              <a:ext cx="5656964" cy="9589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координатор</a:t>
              </a:r>
            </a:p>
          </p:txBody>
        </p:sp>
      </p:grpSp>
      <p:grpSp>
        <p:nvGrpSpPr>
          <p:cNvPr id="22" name="Группа 12"/>
          <p:cNvGrpSpPr/>
          <p:nvPr/>
        </p:nvGrpSpPr>
        <p:grpSpPr>
          <a:xfrm>
            <a:off x="3491880" y="5589241"/>
            <a:ext cx="1512168" cy="792088"/>
            <a:chOff x="446234" y="0"/>
            <a:chExt cx="5791415" cy="1018565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6234" y="0"/>
              <a:ext cx="5791415" cy="101856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95956" y="49722"/>
              <a:ext cx="5691971" cy="9191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1278" tIns="0" rIns="221278" bIns="0" spcCol="1270" anchor="ctr"/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эксперт</a:t>
              </a:r>
            </a:p>
          </p:txBody>
        </p:sp>
      </p:grpSp>
      <p:pic>
        <p:nvPicPr>
          <p:cNvPr id="26" name="Picture 2" descr="ФГОС, Здание 2 на ул.Живописная, Моск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896"/>
          <a:stretch/>
        </p:blipFill>
        <p:spPr bwMode="auto">
          <a:xfrm>
            <a:off x="3461771" y="1893304"/>
            <a:ext cx="1542277" cy="3019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488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497888" cy="13128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sz="3600" i="0" dirty="0" smtClean="0"/>
              <a:t>Организация проектной деятельности: классный руководитель</a:t>
            </a:r>
            <a:endParaRPr lang="en-US" altLang="ru-RU" sz="3600" i="0" dirty="0" smtClean="0"/>
          </a:p>
        </p:txBody>
      </p:sp>
      <p:sp>
        <p:nvSpPr>
          <p:cNvPr id="16387" name="Freeform 3"/>
          <p:cNvSpPr>
            <a:spLocks noEditPoints="1"/>
          </p:cNvSpPr>
          <p:nvPr/>
        </p:nvSpPr>
        <p:spPr bwMode="gray">
          <a:xfrm>
            <a:off x="1347788" y="2108200"/>
            <a:ext cx="5943600" cy="4038600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2" name="Oval 36"/>
          <p:cNvSpPr>
            <a:spLocks noChangeArrowheads="1"/>
          </p:cNvSpPr>
          <p:nvPr/>
        </p:nvSpPr>
        <p:spPr bwMode="auto">
          <a:xfrm rot="-484286">
            <a:off x="3170238" y="4724400"/>
            <a:ext cx="1587500" cy="685800"/>
          </a:xfrm>
          <a:prstGeom prst="ellipse">
            <a:avLst/>
          </a:prstGeom>
          <a:solidFill>
            <a:srgbClr val="0F2145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7413" name="Group 61"/>
          <p:cNvGrpSpPr>
            <a:grpSpLocks/>
          </p:cNvGrpSpPr>
          <p:nvPr/>
        </p:nvGrpSpPr>
        <p:grpSpPr bwMode="auto">
          <a:xfrm>
            <a:off x="3929062" y="3643313"/>
            <a:ext cx="2338746" cy="2000250"/>
            <a:chOff x="2040" y="2208"/>
            <a:chExt cx="1074" cy="1075"/>
          </a:xfrm>
        </p:grpSpPr>
        <p:sp>
          <p:nvSpPr>
            <p:cNvPr id="17427" name="Oval 37"/>
            <p:cNvSpPr>
              <a:spLocks noChangeArrowheads="1"/>
            </p:cNvSpPr>
            <p:nvPr/>
          </p:nvSpPr>
          <p:spPr bwMode="gray">
            <a:xfrm>
              <a:off x="2040" y="2208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8" name="Oval 38"/>
            <p:cNvSpPr>
              <a:spLocks noChangeArrowheads="1"/>
            </p:cNvSpPr>
            <p:nvPr/>
          </p:nvSpPr>
          <p:spPr bwMode="gray">
            <a:xfrm>
              <a:off x="2053" y="2214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9" name="Oval 39"/>
            <p:cNvSpPr>
              <a:spLocks noChangeArrowheads="1"/>
            </p:cNvSpPr>
            <p:nvPr/>
          </p:nvSpPr>
          <p:spPr bwMode="gray">
            <a:xfrm>
              <a:off x="2068" y="2218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30" name="Oval 40"/>
            <p:cNvSpPr>
              <a:spLocks noChangeArrowheads="1"/>
            </p:cNvSpPr>
            <p:nvPr/>
          </p:nvSpPr>
          <p:spPr bwMode="gray">
            <a:xfrm>
              <a:off x="2122" y="2252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7414" name="Oval 42"/>
          <p:cNvSpPr>
            <a:spLocks noChangeArrowheads="1"/>
          </p:cNvSpPr>
          <p:nvPr/>
        </p:nvSpPr>
        <p:spPr bwMode="auto">
          <a:xfrm rot="-772996">
            <a:off x="1524000" y="4114800"/>
            <a:ext cx="1133475" cy="609600"/>
          </a:xfrm>
          <a:prstGeom prst="ellipse">
            <a:avLst/>
          </a:prstGeom>
          <a:solidFill>
            <a:srgbClr val="0F2145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7415" name="Group 43"/>
          <p:cNvGrpSpPr>
            <a:grpSpLocks/>
          </p:cNvGrpSpPr>
          <p:nvPr/>
        </p:nvGrpSpPr>
        <p:grpSpPr bwMode="auto">
          <a:xfrm>
            <a:off x="1000125" y="3525838"/>
            <a:ext cx="2460625" cy="1441450"/>
            <a:chOff x="664" y="2112"/>
            <a:chExt cx="910" cy="860"/>
          </a:xfrm>
        </p:grpSpPr>
        <p:sp>
          <p:nvSpPr>
            <p:cNvPr id="17422" name="Oval 44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3" name="Oval 45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4" name="Oval 46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5" name="Oval 47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6" name="Text Box 48"/>
            <p:cNvSpPr txBox="1">
              <a:spLocks noChangeArrowheads="1"/>
            </p:cNvSpPr>
            <p:nvPr/>
          </p:nvSpPr>
          <p:spPr bwMode="gray">
            <a:xfrm>
              <a:off x="664" y="2294"/>
              <a:ext cx="803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ru-RU" altLang="ru-RU" sz="2000" b="1" dirty="0"/>
                <a:t>        </a:t>
              </a:r>
              <a:r>
                <a:rPr lang="ru-RU" altLang="ru-RU" sz="2000" b="1" dirty="0">
                  <a:solidFill>
                    <a:srgbClr val="002060"/>
                  </a:solidFill>
                </a:rPr>
                <a:t>Помощь</a:t>
              </a:r>
            </a:p>
            <a:p>
              <a:pPr eaLnBrk="1" hangingPunct="1"/>
              <a:r>
                <a:rPr lang="ru-RU" altLang="ru-RU" sz="2000" b="1" dirty="0">
                  <a:solidFill>
                    <a:srgbClr val="002060"/>
                  </a:solidFill>
                </a:rPr>
                <a:t>        в подготовке</a:t>
              </a:r>
            </a:p>
            <a:p>
              <a:pPr eaLnBrk="1" hangingPunct="1"/>
              <a:r>
                <a:rPr lang="ru-RU" altLang="ru-RU" sz="2000" b="1" dirty="0">
                  <a:solidFill>
                    <a:srgbClr val="002060"/>
                  </a:solidFill>
                </a:rPr>
                <a:t>         защиты</a:t>
              </a:r>
              <a:endParaRPr lang="en-US" alt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7416" name="Oval 49"/>
          <p:cNvSpPr>
            <a:spLocks noChangeArrowheads="1"/>
          </p:cNvSpPr>
          <p:nvPr/>
        </p:nvSpPr>
        <p:spPr bwMode="auto">
          <a:xfrm>
            <a:off x="1216025" y="2409825"/>
            <a:ext cx="914400" cy="533400"/>
          </a:xfrm>
          <a:prstGeom prst="ellipse">
            <a:avLst/>
          </a:prstGeom>
          <a:solidFill>
            <a:srgbClr val="0F2145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7" name="Oval 53"/>
          <p:cNvSpPr>
            <a:spLocks noChangeArrowheads="1"/>
          </p:cNvSpPr>
          <p:nvPr/>
        </p:nvSpPr>
        <p:spPr bwMode="gray">
          <a:xfrm>
            <a:off x="1071563" y="2143125"/>
            <a:ext cx="2214562" cy="12858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8" name="Text Box 54"/>
          <p:cNvSpPr txBox="1">
            <a:spLocks noChangeArrowheads="1"/>
          </p:cNvSpPr>
          <p:nvPr/>
        </p:nvSpPr>
        <p:spPr bwMode="gray">
          <a:xfrm>
            <a:off x="1352550" y="2238375"/>
            <a:ext cx="1755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</a:rPr>
              <a:t>Контроль </a:t>
            </a: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</a:rPr>
              <a:t>работы </a:t>
            </a: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</a:rPr>
              <a:t>над проектом</a:t>
            </a:r>
            <a:endParaRPr lang="en-US" altLang="ru-RU" sz="2000" b="1" dirty="0">
              <a:solidFill>
                <a:srgbClr val="002060"/>
              </a:solidFill>
            </a:endParaRPr>
          </a:p>
        </p:txBody>
      </p:sp>
      <p:sp>
        <p:nvSpPr>
          <p:cNvPr id="17419" name="Oval 55"/>
          <p:cNvSpPr>
            <a:spLocks noChangeArrowheads="1"/>
          </p:cNvSpPr>
          <p:nvPr/>
        </p:nvSpPr>
        <p:spPr bwMode="auto">
          <a:xfrm>
            <a:off x="2620963" y="1879600"/>
            <a:ext cx="685800" cy="228600"/>
          </a:xfrm>
          <a:prstGeom prst="ellipse">
            <a:avLst/>
          </a:prstGeom>
          <a:solidFill>
            <a:srgbClr val="0F2145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20" name="Oval 58"/>
          <p:cNvSpPr>
            <a:spLocks noChangeArrowheads="1"/>
          </p:cNvSpPr>
          <p:nvPr/>
        </p:nvSpPr>
        <p:spPr bwMode="gray">
          <a:xfrm>
            <a:off x="2786063" y="1595438"/>
            <a:ext cx="2500312" cy="833437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21" name="Text Box 60"/>
          <p:cNvSpPr txBox="1">
            <a:spLocks noChangeArrowheads="1"/>
          </p:cNvSpPr>
          <p:nvPr/>
        </p:nvSpPr>
        <p:spPr bwMode="gray">
          <a:xfrm>
            <a:off x="3398838" y="1587500"/>
            <a:ext cx="1530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</a:rPr>
              <a:t>Контроль </a:t>
            </a: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</a:rPr>
              <a:t>выбора тем</a:t>
            </a:r>
            <a:endParaRPr lang="en-US" alt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7625" y="3952426"/>
            <a:ext cx="218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Итоговая оценка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фиксируется </a:t>
            </a:r>
            <a:r>
              <a:rPr lang="ru-RU" b="1" dirty="0">
                <a:solidFill>
                  <a:srgbClr val="002060"/>
                </a:solidFill>
              </a:rPr>
              <a:t>в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характеристике </a:t>
            </a:r>
            <a:r>
              <a:rPr lang="ru-RU" b="1" dirty="0">
                <a:solidFill>
                  <a:srgbClr val="002060"/>
                </a:solidFill>
              </a:rPr>
              <a:t>учащегося.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eaLnBrk="1" hangingPunct="1"/>
            <a:r>
              <a:rPr lang="ru-RU" altLang="ru-RU" sz="4400" i="0" dirty="0" smtClean="0"/>
              <a:t>Организация проектной деятельности: ученик</a:t>
            </a:r>
            <a:endParaRPr lang="en-US" altLang="ru-RU" sz="4400" i="0" dirty="0" smtClean="0"/>
          </a:p>
        </p:txBody>
      </p:sp>
      <p:sp>
        <p:nvSpPr>
          <p:cNvPr id="18435" name="Freeform 3"/>
          <p:cNvSpPr>
            <a:spLocks/>
          </p:cNvSpPr>
          <p:nvPr/>
        </p:nvSpPr>
        <p:spPr bwMode="gray">
          <a:xfrm>
            <a:off x="7761288" y="1752600"/>
            <a:ext cx="614362" cy="981075"/>
          </a:xfrm>
          <a:custGeom>
            <a:avLst/>
            <a:gdLst>
              <a:gd name="T0" fmla="*/ 2147483647 w 308"/>
              <a:gd name="T1" fmla="*/ 2147483647 h 444"/>
              <a:gd name="T2" fmla="*/ 0 w 308"/>
              <a:gd name="T3" fmla="*/ 2147483647 h 444"/>
              <a:gd name="T4" fmla="*/ 0 w 308"/>
              <a:gd name="T5" fmla="*/ 2147483647 h 444"/>
              <a:gd name="T6" fmla="*/ 2147483647 w 308"/>
              <a:gd name="T7" fmla="*/ 0 h 444"/>
              <a:gd name="T8" fmla="*/ 2147483647 w 308"/>
              <a:gd name="T9" fmla="*/ 2147483647 h 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444"/>
              <a:gd name="T17" fmla="*/ 308 w 308"/>
              <a:gd name="T18" fmla="*/ 444 h 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rgbClr val="00281D"/>
              </a:gs>
              <a:gs pos="50000">
                <a:srgbClr val="00563F"/>
              </a:gs>
              <a:gs pos="100000">
                <a:srgbClr val="00281D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6" name="Freeform 4"/>
          <p:cNvSpPr>
            <a:spLocks/>
          </p:cNvSpPr>
          <p:nvPr/>
        </p:nvSpPr>
        <p:spPr bwMode="gray">
          <a:xfrm>
            <a:off x="4821238" y="1752600"/>
            <a:ext cx="3560762" cy="627063"/>
          </a:xfrm>
          <a:custGeom>
            <a:avLst/>
            <a:gdLst>
              <a:gd name="T0" fmla="*/ 2147483647 w 1786"/>
              <a:gd name="T1" fmla="*/ 2147483647 h 284"/>
              <a:gd name="T2" fmla="*/ 0 w 1786"/>
              <a:gd name="T3" fmla="*/ 2147483647 h 284"/>
              <a:gd name="T4" fmla="*/ 2147483647 w 1786"/>
              <a:gd name="T5" fmla="*/ 0 h 284"/>
              <a:gd name="T6" fmla="*/ 2147483647 w 1786"/>
              <a:gd name="T7" fmla="*/ 0 h 284"/>
              <a:gd name="T8" fmla="*/ 2147483647 w 1786"/>
              <a:gd name="T9" fmla="*/ 2147483647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6"/>
              <a:gd name="T16" fmla="*/ 0 h 284"/>
              <a:gd name="T17" fmla="*/ 1786 w 1786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7" name="Freeform 5"/>
          <p:cNvSpPr>
            <a:spLocks/>
          </p:cNvSpPr>
          <p:nvPr/>
        </p:nvSpPr>
        <p:spPr bwMode="gray">
          <a:xfrm>
            <a:off x="7143750" y="2727325"/>
            <a:ext cx="612775" cy="974725"/>
          </a:xfrm>
          <a:custGeom>
            <a:avLst/>
            <a:gdLst>
              <a:gd name="T0" fmla="*/ 2147483647 w 308"/>
              <a:gd name="T1" fmla="*/ 2147483647 h 442"/>
              <a:gd name="T2" fmla="*/ 0 w 308"/>
              <a:gd name="T3" fmla="*/ 2147483647 h 442"/>
              <a:gd name="T4" fmla="*/ 0 w 308"/>
              <a:gd name="T5" fmla="*/ 2147483647 h 442"/>
              <a:gd name="T6" fmla="*/ 2147483647 w 308"/>
              <a:gd name="T7" fmla="*/ 0 h 442"/>
              <a:gd name="T8" fmla="*/ 2147483647 w 308"/>
              <a:gd name="T9" fmla="*/ 2147483647 h 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442"/>
              <a:gd name="T17" fmla="*/ 308 w 308"/>
              <a:gd name="T18" fmla="*/ 442 h 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442">
                <a:moveTo>
                  <a:pt x="308" y="120"/>
                </a:moveTo>
                <a:lnTo>
                  <a:pt x="0" y="442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rgbClr val="230744"/>
              </a:gs>
              <a:gs pos="50000">
                <a:srgbClr val="4B1092"/>
              </a:gs>
              <a:gs pos="100000">
                <a:srgbClr val="23074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8" name="Freeform 6"/>
          <p:cNvSpPr>
            <a:spLocks/>
          </p:cNvSpPr>
          <p:nvPr/>
        </p:nvSpPr>
        <p:spPr bwMode="gray">
          <a:xfrm>
            <a:off x="3937000" y="2727325"/>
            <a:ext cx="3827463" cy="625475"/>
          </a:xfrm>
          <a:custGeom>
            <a:avLst/>
            <a:gdLst>
              <a:gd name="T0" fmla="*/ 2147483647 w 1920"/>
              <a:gd name="T1" fmla="*/ 2147483647 h 284"/>
              <a:gd name="T2" fmla="*/ 0 w 1920"/>
              <a:gd name="T3" fmla="*/ 2147483647 h 284"/>
              <a:gd name="T4" fmla="*/ 2147483647 w 1920"/>
              <a:gd name="T5" fmla="*/ 0 h 284"/>
              <a:gd name="T6" fmla="*/ 2147483647 w 1920"/>
              <a:gd name="T7" fmla="*/ 0 h 284"/>
              <a:gd name="T8" fmla="*/ 2147483647 w 1920"/>
              <a:gd name="T9" fmla="*/ 2147483647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284"/>
              <a:gd name="T17" fmla="*/ 1920 w 1920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284">
                <a:moveTo>
                  <a:pt x="1612" y="284"/>
                </a:moveTo>
                <a:lnTo>
                  <a:pt x="0" y="284"/>
                </a:lnTo>
                <a:lnTo>
                  <a:pt x="446" y="0"/>
                </a:lnTo>
                <a:lnTo>
                  <a:pt x="1920" y="0"/>
                </a:lnTo>
                <a:lnTo>
                  <a:pt x="1612" y="284"/>
                </a:lnTo>
                <a:close/>
              </a:path>
            </a:pathLst>
          </a:custGeom>
          <a:solidFill>
            <a:srgbClr val="A77B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9" name="Freeform 7"/>
          <p:cNvSpPr>
            <a:spLocks/>
          </p:cNvSpPr>
          <p:nvPr/>
        </p:nvSpPr>
        <p:spPr bwMode="gray">
          <a:xfrm>
            <a:off x="6524625" y="3690938"/>
            <a:ext cx="611188" cy="981075"/>
          </a:xfrm>
          <a:custGeom>
            <a:avLst/>
            <a:gdLst>
              <a:gd name="T0" fmla="*/ 2147483647 w 306"/>
              <a:gd name="T1" fmla="*/ 2147483647 h 444"/>
              <a:gd name="T2" fmla="*/ 0 w 306"/>
              <a:gd name="T3" fmla="*/ 2147483647 h 444"/>
              <a:gd name="T4" fmla="*/ 0 w 306"/>
              <a:gd name="T5" fmla="*/ 2147483647 h 444"/>
              <a:gd name="T6" fmla="*/ 2147483647 w 306"/>
              <a:gd name="T7" fmla="*/ 0 h 444"/>
              <a:gd name="T8" fmla="*/ 2147483647 w 306"/>
              <a:gd name="T9" fmla="*/ 2147483647 h 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444"/>
              <a:gd name="T17" fmla="*/ 306 w 306"/>
              <a:gd name="T18" fmla="*/ 444 h 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gradFill rotWithShape="1">
            <a:gsLst>
              <a:gs pos="0">
                <a:srgbClr val="431805"/>
              </a:gs>
              <a:gs pos="50000">
                <a:srgbClr val="90330A"/>
              </a:gs>
              <a:gs pos="100000">
                <a:srgbClr val="431805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0" name="Freeform 8"/>
          <p:cNvSpPr>
            <a:spLocks/>
          </p:cNvSpPr>
          <p:nvPr/>
        </p:nvSpPr>
        <p:spPr bwMode="gray">
          <a:xfrm>
            <a:off x="5910263" y="4657725"/>
            <a:ext cx="614362" cy="981075"/>
          </a:xfrm>
          <a:custGeom>
            <a:avLst/>
            <a:gdLst>
              <a:gd name="T0" fmla="*/ 2147483647 w 308"/>
              <a:gd name="T1" fmla="*/ 2147483647 h 444"/>
              <a:gd name="T2" fmla="*/ 0 w 308"/>
              <a:gd name="T3" fmla="*/ 2147483647 h 444"/>
              <a:gd name="T4" fmla="*/ 0 w 308"/>
              <a:gd name="T5" fmla="*/ 2147483647 h 444"/>
              <a:gd name="T6" fmla="*/ 2147483647 w 308"/>
              <a:gd name="T7" fmla="*/ 0 h 444"/>
              <a:gd name="T8" fmla="*/ 2147483647 w 308"/>
              <a:gd name="T9" fmla="*/ 2147483647 h 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444"/>
              <a:gd name="T17" fmla="*/ 308 w 308"/>
              <a:gd name="T18" fmla="*/ 444 h 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444">
                <a:moveTo>
                  <a:pt x="308" y="122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2"/>
                </a:lnTo>
                <a:close/>
              </a:path>
            </a:pathLst>
          </a:custGeom>
          <a:gradFill rotWithShape="1">
            <a:gsLst>
              <a:gs pos="0">
                <a:srgbClr val="433206"/>
              </a:gs>
              <a:gs pos="50000">
                <a:srgbClr val="906B0E"/>
              </a:gs>
              <a:gs pos="100000">
                <a:srgbClr val="43320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1" name="Freeform 9"/>
          <p:cNvSpPr>
            <a:spLocks/>
          </p:cNvSpPr>
          <p:nvPr/>
        </p:nvSpPr>
        <p:spPr bwMode="gray">
          <a:xfrm>
            <a:off x="2178050" y="4662488"/>
            <a:ext cx="4346575" cy="627062"/>
          </a:xfrm>
          <a:custGeom>
            <a:avLst/>
            <a:gdLst>
              <a:gd name="T0" fmla="*/ 2147483647 w 2180"/>
              <a:gd name="T1" fmla="*/ 2147483647 h 284"/>
              <a:gd name="T2" fmla="*/ 0 w 2180"/>
              <a:gd name="T3" fmla="*/ 2147483647 h 284"/>
              <a:gd name="T4" fmla="*/ 2147483647 w 2180"/>
              <a:gd name="T5" fmla="*/ 0 h 284"/>
              <a:gd name="T6" fmla="*/ 2147483647 w 2180"/>
              <a:gd name="T7" fmla="*/ 0 h 284"/>
              <a:gd name="T8" fmla="*/ 2147483647 w 2180"/>
              <a:gd name="T9" fmla="*/ 2147483647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0"/>
              <a:gd name="T16" fmla="*/ 0 h 284"/>
              <a:gd name="T17" fmla="*/ 2180 w 2180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solidFill>
            <a:srgbClr val="F2E1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914400" y="5632450"/>
            <a:ext cx="12636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914400" y="2735263"/>
            <a:ext cx="3914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1104900" y="1752600"/>
            <a:ext cx="0" cy="10112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1104900" y="2763838"/>
            <a:ext cx="0" cy="9461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1104900" y="4657725"/>
            <a:ext cx="0" cy="9461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1" name="Freeform 19"/>
          <p:cNvSpPr>
            <a:spLocks/>
          </p:cNvSpPr>
          <p:nvPr/>
        </p:nvSpPr>
        <p:spPr bwMode="gray">
          <a:xfrm>
            <a:off x="2808288" y="1941513"/>
            <a:ext cx="1957387" cy="3157537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gray">
          <a:xfrm>
            <a:off x="4827588" y="2379663"/>
            <a:ext cx="2947987" cy="352425"/>
          </a:xfrm>
          <a:prstGeom prst="rect">
            <a:avLst/>
          </a:prstGeom>
          <a:gradFill rotWithShape="1">
            <a:gsLst>
              <a:gs pos="0">
                <a:srgbClr val="00684D"/>
              </a:gs>
              <a:gs pos="50000">
                <a:srgbClr val="00906A"/>
              </a:gs>
              <a:gs pos="100000">
                <a:srgbClr val="00684D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  <a:latin typeface="Verdana" pitchFamily="34" charset="0"/>
              </a:rPr>
              <a:t>Защита проекта</a:t>
            </a:r>
            <a:endParaRPr lang="en-US" altLang="ru-RU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gray">
          <a:xfrm>
            <a:off x="3938588" y="3352800"/>
            <a:ext cx="3211512" cy="346075"/>
          </a:xfrm>
          <a:prstGeom prst="rect">
            <a:avLst/>
          </a:prstGeom>
          <a:gradFill rotWithShape="1">
            <a:gsLst>
              <a:gs pos="0">
                <a:srgbClr val="5D2FB9"/>
              </a:gs>
              <a:gs pos="50000">
                <a:srgbClr val="8041FF"/>
              </a:gs>
              <a:gs pos="100000">
                <a:srgbClr val="5D2FB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  <a:latin typeface="Verdana" pitchFamily="34" charset="0"/>
              </a:rPr>
              <a:t>Работа по плану</a:t>
            </a:r>
            <a:endParaRPr lang="en-US" altLang="ru-RU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54" name="Freeform 22"/>
          <p:cNvSpPr>
            <a:spLocks/>
          </p:cNvSpPr>
          <p:nvPr/>
        </p:nvSpPr>
        <p:spPr bwMode="gray">
          <a:xfrm>
            <a:off x="3059113" y="3690938"/>
            <a:ext cx="4083050" cy="631825"/>
          </a:xfrm>
          <a:custGeom>
            <a:avLst/>
            <a:gdLst>
              <a:gd name="T0" fmla="*/ 2147483647 w 2048"/>
              <a:gd name="T1" fmla="*/ 2147483647 h 286"/>
              <a:gd name="T2" fmla="*/ 0 w 2048"/>
              <a:gd name="T3" fmla="*/ 2147483647 h 286"/>
              <a:gd name="T4" fmla="*/ 2147483647 w 2048"/>
              <a:gd name="T5" fmla="*/ 0 h 286"/>
              <a:gd name="T6" fmla="*/ 2147483647 w 2048"/>
              <a:gd name="T7" fmla="*/ 0 h 286"/>
              <a:gd name="T8" fmla="*/ 2147483647 w 2048"/>
              <a:gd name="T9" fmla="*/ 2147483647 h 2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8"/>
              <a:gd name="T16" fmla="*/ 0 h 286"/>
              <a:gd name="T17" fmla="*/ 2048 w 2048"/>
              <a:gd name="T18" fmla="*/ 286 h 2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gray">
          <a:xfrm>
            <a:off x="3060700" y="4322763"/>
            <a:ext cx="3478213" cy="344487"/>
          </a:xfrm>
          <a:prstGeom prst="rect">
            <a:avLst/>
          </a:prstGeom>
          <a:gradFill rotWithShape="1">
            <a:gsLst>
              <a:gs pos="0">
                <a:srgbClr val="A0523A"/>
              </a:gs>
              <a:gs pos="50000">
                <a:srgbClr val="DC7150"/>
              </a:gs>
              <a:gs pos="100000">
                <a:srgbClr val="A0523A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  <a:latin typeface="Verdana" pitchFamily="34" charset="0"/>
              </a:rPr>
              <a:t>Планирование работы</a:t>
            </a:r>
            <a:endParaRPr lang="en-US" alt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gray">
          <a:xfrm>
            <a:off x="2168525" y="5278438"/>
            <a:ext cx="3741738" cy="650875"/>
          </a:xfrm>
          <a:prstGeom prst="rect">
            <a:avLst/>
          </a:prstGeom>
          <a:gradFill rotWithShape="1">
            <a:gsLst>
              <a:gs pos="0">
                <a:srgbClr val="977514"/>
              </a:gs>
              <a:gs pos="50000">
                <a:srgbClr val="D0A11C"/>
              </a:gs>
              <a:gs pos="100000">
                <a:srgbClr val="97751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  <a:latin typeface="Verdana" pitchFamily="34" charset="0"/>
              </a:rPr>
              <a:t>Выбор предмета, </a:t>
            </a:r>
          </a:p>
          <a:p>
            <a:r>
              <a:rPr lang="ru-RU" altLang="ru-RU" b="1" dirty="0">
                <a:solidFill>
                  <a:schemeClr val="bg1"/>
                </a:solidFill>
                <a:latin typeface="Verdana" pitchFamily="34" charset="0"/>
              </a:rPr>
              <a:t>темы проекта</a:t>
            </a:r>
            <a:endParaRPr lang="en-US" alt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5" name="Picture 2" descr="New S.T.E.M. Techniques from STEM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648734"/>
            <a:ext cx="3106500" cy="26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17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0648"/>
            <a:ext cx="7439992" cy="21298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Не существует сколько-нибудь достоверных тестов на одаренность, кроме тех, которые проявляются в результате активного участия хотя бы в самой маленькой поисковой исследовательской работе. 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А.Н. Колмогоров</a:t>
            </a:r>
            <a:endParaRPr lang="ru-RU" sz="20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0" name="Picture 2" descr="G:\метод.поезд\фото\IMG_20180306_144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182344" cy="38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65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ru-RU" sz="4400" dirty="0" smtClean="0"/>
              <a:t>Этапы работы в школе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smtClean="0">
                <a:hlinkClick r:id="rId2" action="ppaction://hlinkfile"/>
              </a:rPr>
              <a:t>Положение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об </a:t>
            </a:r>
            <a:r>
              <a:rPr lang="ru-RU" dirty="0">
                <a:solidFill>
                  <a:srgbClr val="002060"/>
                </a:solidFill>
              </a:rPr>
              <a:t>итоговом индивидуальном  проекте</a:t>
            </a:r>
            <a:r>
              <a:rPr lang="ru-RU" dirty="0"/>
              <a:t> </a:t>
            </a:r>
            <a:r>
              <a:rPr lang="ru-RU" dirty="0" smtClean="0"/>
              <a:t>(сентябрь)</a:t>
            </a:r>
          </a:p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>
                <a:solidFill>
                  <a:srgbClr val="002060"/>
                </a:solidFill>
                <a:hlinkClick r:id="rId3" action="ppaction://hlinkfile"/>
              </a:rPr>
              <a:t>План-график</a:t>
            </a:r>
            <a:r>
              <a:rPr lang="ru-RU" dirty="0">
                <a:solidFill>
                  <a:srgbClr val="002060"/>
                </a:solidFill>
              </a:rPr>
              <a:t> работы над </a:t>
            </a:r>
            <a:r>
              <a:rPr lang="ru-RU" dirty="0" smtClean="0">
                <a:solidFill>
                  <a:srgbClr val="002060"/>
                </a:solidFill>
              </a:rPr>
              <a:t>проектом, </a:t>
            </a:r>
            <a:r>
              <a:rPr lang="ru-RU" dirty="0" smtClean="0">
                <a:solidFill>
                  <a:srgbClr val="002060"/>
                </a:solidFill>
                <a:hlinkClick r:id="rId4" action="ppaction://hlinkfile"/>
              </a:rPr>
              <a:t>выбор темы </a:t>
            </a:r>
            <a:r>
              <a:rPr lang="ru-RU" dirty="0"/>
              <a:t>(сентябрь)</a:t>
            </a:r>
          </a:p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2060"/>
                </a:solidFill>
                <a:hlinkClick r:id="rId5" action="ppaction://hlinkpres?slideindex=1&amp;slidetitle="/>
              </a:rPr>
              <a:t>Методический </a:t>
            </a:r>
            <a:r>
              <a:rPr lang="ru-RU" dirty="0">
                <a:solidFill>
                  <a:srgbClr val="002060"/>
                </a:solidFill>
                <a:hlinkClick r:id="rId5" action="ppaction://hlinkpres?slideindex=1&amp;slidetitle="/>
              </a:rPr>
              <a:t>семинар</a:t>
            </a:r>
            <a:r>
              <a:rPr lang="ru-RU" dirty="0">
                <a:hlinkClick r:id="rId5" action="ppaction://hlinkpres?slideindex=1&amp;slidetitle="/>
              </a:rPr>
              <a:t> </a:t>
            </a:r>
            <a:r>
              <a:rPr lang="ru-RU" dirty="0" smtClean="0"/>
              <a:t>«</a:t>
            </a:r>
            <a:r>
              <a:rPr lang="ru-RU" dirty="0">
                <a:solidFill>
                  <a:srgbClr val="002060"/>
                </a:solidFill>
              </a:rPr>
              <a:t>Теоретические основы организации проектной деятельности учащихся</a:t>
            </a:r>
            <a:r>
              <a:rPr lang="ru-RU" dirty="0" smtClean="0"/>
              <a:t>» (октябрь)</a:t>
            </a:r>
          </a:p>
          <a:p>
            <a:r>
              <a:rPr lang="ru-RU" dirty="0" smtClean="0"/>
              <a:t>4. </a:t>
            </a:r>
            <a:r>
              <a:rPr lang="ru-RU" altLang="ru-RU" dirty="0">
                <a:solidFill>
                  <a:srgbClr val="002060"/>
                </a:solidFill>
                <a:hlinkClick r:id="rId6" action="ppaction://hlinkpres?slideindex=1&amp;slidetitle="/>
              </a:rPr>
              <a:t>Методический навигатор </a:t>
            </a:r>
            <a:r>
              <a:rPr lang="ru-RU" altLang="ru-RU" dirty="0">
                <a:solidFill>
                  <a:srgbClr val="002060"/>
                </a:solidFill>
              </a:rPr>
              <a:t>«Подготовка девятиклассников к защите итогового индивидуального проекта</a:t>
            </a:r>
            <a:r>
              <a:rPr lang="ru-RU" altLang="ru-RU" dirty="0" smtClean="0">
                <a:solidFill>
                  <a:srgbClr val="002060"/>
                </a:solidFill>
              </a:rPr>
              <a:t>» </a:t>
            </a:r>
            <a:r>
              <a:rPr lang="ru-RU" dirty="0" smtClean="0"/>
              <a:t>(ноябрь</a:t>
            </a:r>
            <a:r>
              <a:rPr lang="ru-RU" dirty="0"/>
              <a:t>)</a:t>
            </a:r>
          </a:p>
          <a:p>
            <a:r>
              <a:rPr lang="ru-RU" dirty="0" smtClean="0"/>
              <a:t>5. </a:t>
            </a:r>
            <a:r>
              <a:rPr lang="ru-RU" dirty="0" smtClean="0">
                <a:hlinkClick r:id="rId7" action="ppaction://hlinkpres?slideindex=1&amp;slidetitle="/>
              </a:rPr>
              <a:t>Что </a:t>
            </a:r>
            <a:r>
              <a:rPr lang="ru-RU" dirty="0">
                <a:hlinkClick r:id="rId7" action="ppaction://hlinkpres?slideindex=1&amp;slidetitle="/>
              </a:rPr>
              <a:t>такое </a:t>
            </a:r>
            <a:r>
              <a:rPr lang="ru-RU" dirty="0" smtClean="0">
                <a:hlinkClick r:id="rId7" action="ppaction://hlinkpres?slideindex=1&amp;slidetitle="/>
              </a:rPr>
              <a:t>проект </a:t>
            </a:r>
            <a:r>
              <a:rPr lang="ru-RU" dirty="0">
                <a:solidFill>
                  <a:srgbClr val="002060"/>
                </a:solidFill>
              </a:rPr>
              <a:t>и как его делать </a:t>
            </a:r>
            <a:r>
              <a:rPr lang="ru-RU" dirty="0" smtClean="0">
                <a:solidFill>
                  <a:srgbClr val="002060"/>
                </a:solidFill>
              </a:rPr>
              <a:t>ученику?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1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ru-RU" sz="4400" dirty="0" smtClean="0"/>
              <a:t>Этапы работы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6. </a:t>
            </a:r>
            <a:r>
              <a:rPr lang="ru-RU" dirty="0" smtClean="0">
                <a:hlinkClick r:id="rId2" action="ppaction://hlinkfile"/>
              </a:rPr>
              <a:t>Оформление</a:t>
            </a:r>
            <a:r>
              <a:rPr lang="ru-RU" dirty="0" smtClean="0"/>
              <a:t> </a:t>
            </a:r>
            <a:r>
              <a:rPr lang="ru-RU" dirty="0" smtClean="0">
                <a:hlinkClick r:id="rId3" action="ppaction://hlinkfile"/>
              </a:rPr>
              <a:t>информационного</a:t>
            </a:r>
            <a:r>
              <a:rPr lang="ru-RU" dirty="0" smtClean="0"/>
              <a:t> </a:t>
            </a:r>
            <a:r>
              <a:rPr lang="ru-RU" dirty="0" smtClean="0">
                <a:hlinkClick r:id="rId4" action="ppaction://hlinkfile"/>
              </a:rPr>
              <a:t>стенда</a:t>
            </a:r>
            <a:r>
              <a:rPr lang="ru-RU" dirty="0" smtClean="0"/>
              <a:t> </a:t>
            </a:r>
            <a:r>
              <a:rPr lang="ru-RU" dirty="0" smtClean="0">
                <a:hlinkClick r:id="rId5" action="ppaction://hlinkfile"/>
              </a:rPr>
              <a:t>для учащихся</a:t>
            </a:r>
            <a:endParaRPr lang="ru-RU" dirty="0"/>
          </a:p>
          <a:p>
            <a:r>
              <a:rPr lang="ru-RU" dirty="0"/>
              <a:t>7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2060"/>
                </a:solidFill>
                <a:hlinkClick r:id="rId6" action="ppaction://hlinkfile"/>
              </a:rPr>
              <a:t>Работа над проектом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8. Предзащита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9. Защита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итогового индивидуального проекта.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03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9024" y="285728"/>
            <a:ext cx="8784976" cy="11664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Зачем нужен </a:t>
            </a: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индивидуальный</a:t>
            </a:r>
            <a:br>
              <a:rPr lang="ru-RU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итоговый проект?</a:t>
            </a:r>
            <a:endParaRPr lang="ru-RU" sz="36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stokerscience.cmswiki.wikispaces.net/file/view/science_labwork_small.gif/250180868/science_labwork_small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75"/>
          <a:stretch/>
        </p:blipFill>
        <p:spPr bwMode="auto">
          <a:xfrm>
            <a:off x="539552" y="5308761"/>
            <a:ext cx="2390771" cy="14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ew S.T.E.M. Techniques from STEM k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85184"/>
            <a:ext cx="2360594" cy="157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348" y="1428736"/>
            <a:ext cx="79294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Прежде всего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самооценки учащегося.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я, что я умею и чего хочу? Итоговый проект дает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реализовать себя и научиться чему-то новому, продвинуться на шаг в своем развитии.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 объектом оценки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результатов служит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обучающихся познавательных, регулятивных и коммуникативных универсальных учебных действий. Основной процедурой итоговой оценки становится защита обучающимся индивидуального итогового проекта.”</a:t>
            </a:r>
          </a:p>
        </p:txBody>
      </p:sp>
    </p:spTree>
    <p:extLst>
      <p:ext uri="{BB962C8B-B14F-4D97-AF65-F5344CB8AC3E}">
        <p14:creationId xmlns:p14="http://schemas.microsoft.com/office/powerpoint/2010/main" xmlns="" val="11474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effectLst/>
              </a:rPr>
              <a:t>Индивидуальный </a:t>
            </a:r>
            <a:r>
              <a:rPr lang="ru-RU" sz="4400" dirty="0" smtClean="0">
                <a:effectLst/>
              </a:rPr>
              <a:t>итоговый </a:t>
            </a:r>
            <a:r>
              <a:rPr lang="ru-RU" sz="4400" dirty="0">
                <a:effectLst/>
              </a:rPr>
              <a:t>проект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1728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итоговый проект является основным объектом оценки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результатов, полученных учащимися в ходе освоения междисциплинарных учебных программ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vdsv.cvr-svu.ru/assets/files/fileattach/fileattach538/detskaya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3303822" cy="22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21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effectLst/>
              </a:rPr>
              <a:t>Индивидуальный </a:t>
            </a:r>
            <a:r>
              <a:rPr lang="ru-RU" sz="4400" dirty="0" smtClean="0">
                <a:effectLst/>
              </a:rPr>
              <a:t>итоговый </a:t>
            </a:r>
            <a:r>
              <a:rPr lang="ru-RU" sz="4400" dirty="0">
                <a:effectLst/>
              </a:rPr>
              <a:t>проект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Индивидуальный итоговый </a:t>
            </a:r>
            <a:r>
              <a:rPr lang="ru-RU" b="1" dirty="0" smtClean="0">
                <a:solidFill>
                  <a:srgbClr val="002060"/>
                </a:solidFill>
              </a:rPr>
              <a:t>проект</a:t>
            </a:r>
            <a:r>
              <a:rPr lang="ru-RU" dirty="0" smtClean="0">
                <a:solidFill>
                  <a:srgbClr val="002060"/>
                </a:solidFill>
              </a:rPr>
              <a:t> –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учебный проект, выполняемый обучающимся в рамках </a:t>
            </a:r>
            <a:r>
              <a:rPr lang="ru-RU" b="1" dirty="0">
                <a:solidFill>
                  <a:srgbClr val="002060"/>
                </a:solidFill>
              </a:rPr>
              <a:t>одного или нескольких учебных предметов с целью продемонстрировать свои достижения </a:t>
            </a:r>
            <a:r>
              <a:rPr lang="ru-RU" dirty="0">
                <a:solidFill>
                  <a:srgbClr val="002060"/>
                </a:solidFill>
              </a:rPr>
              <a:t>в самостоятельном освоении содержания и методов избранных областей знаний и видов деятельности, </a:t>
            </a:r>
            <a:r>
              <a:rPr lang="ru-RU" b="1" dirty="0">
                <a:solidFill>
                  <a:srgbClr val="002060"/>
                </a:solidFill>
              </a:rPr>
              <a:t>способность проектировать и осуществлять результативную деятельность </a:t>
            </a:r>
            <a:r>
              <a:rPr lang="ru-RU" dirty="0">
                <a:solidFill>
                  <a:srgbClr val="002060"/>
                </a:solidFill>
              </a:rPr>
              <a:t>(учебно-познавательную, конструкторскую, социальную, </a:t>
            </a:r>
            <a:r>
              <a:rPr lang="ru-RU" dirty="0" smtClean="0">
                <a:solidFill>
                  <a:srgbClr val="002060"/>
                </a:solidFill>
              </a:rPr>
              <a:t>художественно-творческую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66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effectLst/>
              </a:rPr>
              <a:t>Индивидуальный </a:t>
            </a:r>
            <a:r>
              <a:rPr lang="ru-RU" sz="4400" dirty="0" smtClean="0">
                <a:effectLst/>
              </a:rPr>
              <a:t>итоговый </a:t>
            </a:r>
            <a:r>
              <a:rPr lang="ru-RU" sz="4400" dirty="0">
                <a:effectLst/>
              </a:rPr>
              <a:t>проект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Выполнение </a:t>
            </a:r>
            <a:r>
              <a:rPr lang="ru-RU" dirty="0">
                <a:solidFill>
                  <a:srgbClr val="002060"/>
                </a:solidFill>
              </a:rPr>
              <a:t>индивидуального итогового проекта </a:t>
            </a:r>
            <a:r>
              <a:rPr lang="ru-RU" b="1" dirty="0">
                <a:solidFill>
                  <a:srgbClr val="002060"/>
                </a:solidFill>
              </a:rPr>
              <a:t>обязательно для каждого обучающегося</a:t>
            </a:r>
            <a:r>
              <a:rPr lang="ru-RU" dirty="0">
                <a:solidFill>
                  <a:srgbClr val="002060"/>
                </a:solidFill>
              </a:rPr>
              <a:t>, занимающегося по ФГОС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Защита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индивидуального итогового проекта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является </a:t>
            </a:r>
            <a:r>
              <a:rPr lang="ru-RU" dirty="0">
                <a:solidFill>
                  <a:srgbClr val="002060"/>
                </a:solidFill>
              </a:rPr>
              <a:t>одной из </a:t>
            </a:r>
            <a:r>
              <a:rPr lang="ru-RU" b="1" dirty="0">
                <a:solidFill>
                  <a:srgbClr val="002060"/>
                </a:solidFill>
              </a:rPr>
              <a:t>обязательных</a:t>
            </a:r>
            <a:r>
              <a:rPr lang="ru-RU" dirty="0">
                <a:solidFill>
                  <a:srgbClr val="002060"/>
                </a:solidFill>
              </a:rPr>
              <a:t> составляющих системы </a:t>
            </a:r>
            <a:r>
              <a:rPr lang="ru-RU" dirty="0" err="1">
                <a:solidFill>
                  <a:srgbClr val="002060"/>
                </a:solidFill>
              </a:rPr>
              <a:t>внутришкольного</a:t>
            </a:r>
            <a:r>
              <a:rPr lang="ru-RU" dirty="0">
                <a:solidFill>
                  <a:srgbClr val="002060"/>
                </a:solidFill>
              </a:rPr>
              <a:t> мониторинга образовательных достижений.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69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effectLst/>
              </a:rPr>
              <a:t>Индивидуальный </a:t>
            </a:r>
            <a:r>
              <a:rPr lang="ru-RU" sz="4400" dirty="0" smtClean="0">
                <a:effectLst/>
              </a:rPr>
              <a:t>итоговый </a:t>
            </a:r>
            <a:r>
              <a:rPr lang="ru-RU" sz="4400" dirty="0">
                <a:effectLst/>
              </a:rPr>
              <a:t>проект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Цель учебного проектирования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переход </a:t>
            </a:r>
            <a:r>
              <a:rPr lang="ru-RU" dirty="0">
                <a:solidFill>
                  <a:srgbClr val="002060"/>
                </a:solidFill>
              </a:rPr>
              <a:t>с традиционных образовательных форм на </a:t>
            </a:r>
            <a:r>
              <a:rPr lang="ru-RU" b="1" dirty="0">
                <a:solidFill>
                  <a:srgbClr val="002060"/>
                </a:solidFill>
              </a:rPr>
              <a:t>сотрудничество, партнерство </a:t>
            </a:r>
            <a:r>
              <a:rPr lang="ru-RU" dirty="0">
                <a:solidFill>
                  <a:srgbClr val="002060"/>
                </a:solidFill>
              </a:rPr>
              <a:t>учителя и ученика, их совместный поиск новых знаний, </a:t>
            </a:r>
            <a:r>
              <a:rPr lang="ru-RU" b="1" dirty="0">
                <a:solidFill>
                  <a:srgbClr val="002060"/>
                </a:solidFill>
              </a:rPr>
              <a:t>овладение умениями использовать знания при создании своего</a:t>
            </a:r>
            <a:r>
              <a:rPr lang="ru-RU" dirty="0">
                <a:solidFill>
                  <a:srgbClr val="002060"/>
                </a:solidFill>
              </a:rPr>
              <a:t> интеллектуального </a:t>
            </a:r>
            <a:r>
              <a:rPr lang="ru-RU" b="1" dirty="0">
                <a:solidFill>
                  <a:srgbClr val="002060"/>
                </a:solidFill>
              </a:rPr>
              <a:t>продукта</a:t>
            </a:r>
            <a:r>
              <a:rPr lang="ru-RU" dirty="0">
                <a:solidFill>
                  <a:srgbClr val="002060"/>
                </a:solidFill>
              </a:rPr>
              <a:t> (индивидуального учебного проекта</a:t>
            </a:r>
            <a:r>
              <a:rPr lang="ru-RU" dirty="0" smtClean="0">
                <a:solidFill>
                  <a:srgbClr val="002060"/>
                </a:solidFill>
              </a:rPr>
              <a:t>),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развитие личности и создание основ творческого потенциала обучающихся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2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48580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400" i="0" dirty="0" smtClean="0"/>
              <a:t>Цели проектной деятельности</a:t>
            </a:r>
            <a:endParaRPr lang="en-US" altLang="ru-RU" sz="4400" i="0" dirty="0" smtClean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562600" y="3095625"/>
            <a:ext cx="2938463" cy="34051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ru-RU" altLang="ru-RU">
              <a:latin typeface="Verdana" pitchFamily="34" charset="0"/>
            </a:endParaRP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1143000" y="3095625"/>
            <a:ext cx="314325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ru-RU" altLang="ru-RU">
              <a:latin typeface="Verdana" pitchFamily="34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238250" y="3641055"/>
            <a:ext cx="3190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b="1" u="sng" dirty="0">
                <a:solidFill>
                  <a:srgbClr val="002060"/>
                </a:solidFill>
              </a:rPr>
              <a:t>Для обучающихся:</a:t>
            </a:r>
          </a:p>
          <a:p>
            <a:r>
              <a:rPr lang="ru-RU" altLang="ru-RU" dirty="0">
                <a:solidFill>
                  <a:srgbClr val="002060"/>
                </a:solidFill>
              </a:rPr>
              <a:t>Продемонстрировать свои достижения в самостоятельном освоении избранной области</a:t>
            </a:r>
            <a:endParaRPr lang="en-US" altLang="ru-RU" dirty="0">
              <a:solidFill>
                <a:srgbClr val="002060"/>
              </a:solidFill>
            </a:endParaRPr>
          </a:p>
        </p:txBody>
      </p:sp>
      <p:sp>
        <p:nvSpPr>
          <p:cNvPr id="7174" name="AutoShape 7"/>
          <p:cNvSpPr>
            <a:spLocks noChangeAspect="1" noChangeArrowheads="1" noTextEdit="1"/>
          </p:cNvSpPr>
          <p:nvPr/>
        </p:nvSpPr>
        <p:spPr bwMode="gray">
          <a:xfrm>
            <a:off x="3214688" y="292893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28" name="Freeform 8"/>
          <p:cNvSpPr>
            <a:spLocks/>
          </p:cNvSpPr>
          <p:nvPr/>
        </p:nvSpPr>
        <p:spPr bwMode="gray">
          <a:xfrm>
            <a:off x="4143375" y="3123679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6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30" name="Freeform 10"/>
          <p:cNvSpPr>
            <a:spLocks/>
          </p:cNvSpPr>
          <p:nvPr/>
        </p:nvSpPr>
        <p:spPr bwMode="gray">
          <a:xfrm flipH="1">
            <a:off x="4643438" y="3195687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7178" name="Group 11"/>
          <p:cNvGrpSpPr>
            <a:grpSpLocks/>
          </p:cNvGrpSpPr>
          <p:nvPr/>
        </p:nvGrpSpPr>
        <p:grpSpPr bwMode="auto">
          <a:xfrm>
            <a:off x="3157388" y="1755204"/>
            <a:ext cx="2998788" cy="1601788"/>
            <a:chOff x="1997" y="1314"/>
            <a:chExt cx="1889" cy="1009"/>
          </a:xfrm>
        </p:grpSpPr>
        <p:grpSp>
          <p:nvGrpSpPr>
            <p:cNvPr id="7181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8193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193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9" name="Text Box 19"/>
          <p:cNvSpPr txBox="1">
            <a:spLocks noChangeArrowheads="1"/>
          </p:cNvSpPr>
          <p:nvPr/>
        </p:nvSpPr>
        <p:spPr bwMode="auto">
          <a:xfrm>
            <a:off x="4118347" y="2041029"/>
            <a:ext cx="1031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sz="2800" b="1" dirty="0">
                <a:solidFill>
                  <a:srgbClr val="002060"/>
                </a:solidFill>
              </a:rPr>
              <a:t>Цели</a:t>
            </a:r>
            <a:endParaRPr lang="en-US" altLang="ru-RU" sz="2800" b="1" dirty="0">
              <a:solidFill>
                <a:srgbClr val="002060"/>
              </a:solidFill>
            </a:endParaRPr>
          </a:p>
        </p:txBody>
      </p:sp>
      <p:sp>
        <p:nvSpPr>
          <p:cNvPr id="7180" name="Text Box 20"/>
          <p:cNvSpPr txBox="1">
            <a:spLocks noChangeArrowheads="1"/>
          </p:cNvSpPr>
          <p:nvPr/>
        </p:nvSpPr>
        <p:spPr bwMode="auto">
          <a:xfrm>
            <a:off x="5810250" y="3181052"/>
            <a:ext cx="2905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altLang="ru-RU" b="1" u="sng" dirty="0">
                <a:solidFill>
                  <a:srgbClr val="002060"/>
                </a:solidFill>
              </a:rPr>
              <a:t>Для педагога</a:t>
            </a:r>
            <a:r>
              <a:rPr lang="ru-RU" altLang="ru-RU" dirty="0">
                <a:solidFill>
                  <a:srgbClr val="002060"/>
                </a:solidFill>
              </a:rPr>
              <a:t>:</a:t>
            </a:r>
          </a:p>
          <a:p>
            <a:r>
              <a:rPr lang="ru-RU" altLang="ru-RU" dirty="0">
                <a:solidFill>
                  <a:srgbClr val="002060"/>
                </a:solidFill>
              </a:rPr>
              <a:t>Создание условий для формирования УУД, развития творческих способностей и логического мышления обучающихся</a:t>
            </a:r>
            <a:endParaRPr lang="en-US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3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altLang="ru-RU" sz="4400" dirty="0"/>
              <a:t>Задачи работы над проектом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планированию;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сбора и обработки информации;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умения анализировать;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креативности и творческого мышления;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навыков публичного выступления;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позитивного отношения к деятельности.</a:t>
            </a:r>
          </a:p>
          <a:p>
            <a:pPr marL="0" indent="0" algn="ctr">
              <a:buNone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7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1216</TotalTime>
  <Words>901</Words>
  <Application>Microsoft Office PowerPoint</Application>
  <PresentationFormat>Экран (4:3)</PresentationFormat>
  <Paragraphs>171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Исполнительная</vt:lpstr>
      <vt:lpstr>Итоговый индивидуальный проект на уровне основного общего образования: теория, методика, практика.</vt:lpstr>
      <vt:lpstr>Индивидуальный итоговый проект</vt:lpstr>
      <vt:lpstr>Зачем нужен индивидуальный  итоговый проект?</vt:lpstr>
      <vt:lpstr>Индивидуальный итоговый проект</vt:lpstr>
      <vt:lpstr>Индивидуальный итоговый проект</vt:lpstr>
      <vt:lpstr>Индивидуальный итоговый проект</vt:lpstr>
      <vt:lpstr>Индивидуальный итоговый проект</vt:lpstr>
      <vt:lpstr>Цели проектной деятельности</vt:lpstr>
      <vt:lpstr>Задачи работы над проектом</vt:lpstr>
      <vt:lpstr>Типы проектов</vt:lpstr>
      <vt:lpstr>Слайд 11</vt:lpstr>
      <vt:lpstr>Слайд 12</vt:lpstr>
      <vt:lpstr>Слайд 13</vt:lpstr>
      <vt:lpstr>Формы продуктов проектной деятельности:</vt:lpstr>
      <vt:lpstr>Состав материалов проекта </vt:lpstr>
      <vt:lpstr>Защита индивидуального проекта</vt:lpstr>
      <vt:lpstr>Критерии оценки защиты проекта:</vt:lpstr>
      <vt:lpstr>Итоговый балл</vt:lpstr>
      <vt:lpstr>Участники проектной деятельности</vt:lpstr>
      <vt:lpstr>Организация проектной деятельности: учитель</vt:lpstr>
      <vt:lpstr>Роль педагога</vt:lpstr>
      <vt:lpstr>Организация проектной деятельности: классный руководитель</vt:lpstr>
      <vt:lpstr>Организация проектной деятельности: ученик</vt:lpstr>
      <vt:lpstr>Слайд 24</vt:lpstr>
      <vt:lpstr>Этапы работы в школе</vt:lpstr>
      <vt:lpstr>Этапы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итогового индивидуального проекта: теория, методика, практика.</dc:title>
  <dc:creator>Лана</dc:creator>
  <cp:lastModifiedBy>ТИ</cp:lastModifiedBy>
  <cp:revision>58</cp:revision>
  <dcterms:created xsi:type="dcterms:W3CDTF">2018-03-26T15:40:15Z</dcterms:created>
  <dcterms:modified xsi:type="dcterms:W3CDTF">2022-02-19T06:08:06Z</dcterms:modified>
</cp:coreProperties>
</file>